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92" r:id="rId5"/>
    <p:sldId id="323" r:id="rId6"/>
    <p:sldId id="324" r:id="rId7"/>
    <p:sldId id="329" r:id="rId8"/>
    <p:sldId id="327" r:id="rId9"/>
    <p:sldId id="326" r:id="rId10"/>
    <p:sldId id="325" r:id="rId11"/>
    <p:sldId id="32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Anderson" initials="NA" lastIdx="4" clrIdx="0">
    <p:extLst>
      <p:ext uri="{19B8F6BF-5375-455C-9EA6-DF929625EA0E}">
        <p15:presenceInfo xmlns:p15="http://schemas.microsoft.com/office/powerpoint/2012/main" userId="S::NAnderson@smisupplychain.com::c564893c-1cf5-4c7e-982f-bd656d76e2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A3E0"/>
    <a:srgbClr val="FF33CC"/>
    <a:srgbClr val="008080"/>
    <a:srgbClr val="78BE21"/>
    <a:srgbClr val="00FF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9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r>
              <a:rPr lang="en-US" sz="1600" dirty="0">
                <a:solidFill>
                  <a:srgbClr val="0070C0"/>
                </a:solidFill>
              </a:rPr>
              <a:t>1. Between now and</a:t>
            </a:r>
            <a:r>
              <a:rPr lang="en-US" sz="1600" baseline="0" dirty="0">
                <a:solidFill>
                  <a:srgbClr val="0070C0"/>
                </a:solidFill>
              </a:rPr>
              <a:t> the end of 2021</a:t>
            </a:r>
            <a:endParaRPr lang="en-US" sz="1600" dirty="0">
              <a:solidFill>
                <a:srgbClr val="0070C0"/>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endParaRPr lang="en-US"/>
        </a:p>
      </c:txPr>
    </c:title>
    <c:autoTitleDeleted val="0"/>
    <c:plotArea>
      <c:layout/>
      <c:barChart>
        <c:barDir val="col"/>
        <c:grouping val="stacked"/>
        <c:varyColors val="0"/>
        <c:ser>
          <c:idx val="0"/>
          <c:order val="0"/>
          <c:tx>
            <c:strRef>
              <c:f>Sheet2!$C$6</c:f>
              <c:strCache>
                <c:ptCount val="1"/>
                <c:pt idx="0">
                  <c:v>Providers</c:v>
                </c:pt>
              </c:strCache>
            </c:strRef>
          </c:tx>
          <c:spPr>
            <a:solidFill>
              <a:schemeClr val="accent1"/>
            </a:solidFill>
            <a:ln>
              <a:noFill/>
            </a:ln>
            <a:effectLst/>
          </c:spPr>
          <c:invertIfNegative val="0"/>
          <c:cat>
            <c:multiLvlStrRef>
              <c:f>Sheet2!$D$4:$H$5</c:f>
              <c:multiLvlStrCache>
                <c:ptCount val="5"/>
                <c:lvl>
                  <c:pt idx="0">
                    <c:v>0-3% deflation</c:v>
                  </c:pt>
                  <c:pt idx="1">
                    <c:v>0-3% inflation</c:v>
                  </c:pt>
                  <c:pt idx="2">
                    <c:v>3-5% inflation</c:v>
                  </c:pt>
                  <c:pt idx="3">
                    <c:v>&gt;6% inflation</c:v>
                  </c:pt>
                  <c:pt idx="4">
                    <c:v>I am uncertain</c:v>
                  </c:pt>
                </c:lvl>
                <c:lvl>
                  <c:pt idx="0">
                    <c:v>Between now and the end of 2021</c:v>
                  </c:pt>
                </c:lvl>
              </c:multiLvlStrCache>
            </c:multiLvlStrRef>
          </c:cat>
          <c:val>
            <c:numRef>
              <c:f>Sheet2!$D$6:$H$6</c:f>
              <c:numCache>
                <c:formatCode>General</c:formatCode>
                <c:ptCount val="5"/>
                <c:pt idx="0">
                  <c:v>4</c:v>
                </c:pt>
                <c:pt idx="1">
                  <c:v>8</c:v>
                </c:pt>
                <c:pt idx="2">
                  <c:v>7</c:v>
                </c:pt>
                <c:pt idx="3">
                  <c:v>3</c:v>
                </c:pt>
                <c:pt idx="4">
                  <c:v>0</c:v>
                </c:pt>
              </c:numCache>
            </c:numRef>
          </c:val>
          <c:extLst>
            <c:ext xmlns:c16="http://schemas.microsoft.com/office/drawing/2014/chart" uri="{C3380CC4-5D6E-409C-BE32-E72D297353CC}">
              <c16:uniqueId val="{00000000-FED7-49CC-AD9F-50456C547305}"/>
            </c:ext>
          </c:extLst>
        </c:ser>
        <c:ser>
          <c:idx val="1"/>
          <c:order val="1"/>
          <c:tx>
            <c:strRef>
              <c:f>Sheet2!$C$7</c:f>
              <c:strCache>
                <c:ptCount val="1"/>
                <c:pt idx="0">
                  <c:v>Suppliers</c:v>
                </c:pt>
              </c:strCache>
            </c:strRef>
          </c:tx>
          <c:spPr>
            <a:solidFill>
              <a:schemeClr val="accent2"/>
            </a:solidFill>
            <a:ln>
              <a:noFill/>
            </a:ln>
            <a:effectLst/>
          </c:spPr>
          <c:invertIfNegative val="0"/>
          <c:cat>
            <c:multiLvlStrRef>
              <c:f>Sheet2!$D$4:$H$5</c:f>
              <c:multiLvlStrCache>
                <c:ptCount val="5"/>
                <c:lvl>
                  <c:pt idx="0">
                    <c:v>0-3% deflation</c:v>
                  </c:pt>
                  <c:pt idx="1">
                    <c:v>0-3% inflation</c:v>
                  </c:pt>
                  <c:pt idx="2">
                    <c:v>3-5% inflation</c:v>
                  </c:pt>
                  <c:pt idx="3">
                    <c:v>&gt;6% inflation</c:v>
                  </c:pt>
                  <c:pt idx="4">
                    <c:v>I am uncertain</c:v>
                  </c:pt>
                </c:lvl>
                <c:lvl>
                  <c:pt idx="0">
                    <c:v>Between now and the end of 2021</c:v>
                  </c:pt>
                </c:lvl>
              </c:multiLvlStrCache>
            </c:multiLvlStrRef>
          </c:cat>
          <c:val>
            <c:numRef>
              <c:f>Sheet2!$D$7:$H$7</c:f>
              <c:numCache>
                <c:formatCode>General</c:formatCode>
                <c:ptCount val="5"/>
                <c:pt idx="0">
                  <c:v>3</c:v>
                </c:pt>
                <c:pt idx="1">
                  <c:v>11</c:v>
                </c:pt>
                <c:pt idx="2">
                  <c:v>2</c:v>
                </c:pt>
                <c:pt idx="3">
                  <c:v>3</c:v>
                </c:pt>
                <c:pt idx="4">
                  <c:v>3</c:v>
                </c:pt>
              </c:numCache>
            </c:numRef>
          </c:val>
          <c:extLst>
            <c:ext xmlns:c16="http://schemas.microsoft.com/office/drawing/2014/chart" uri="{C3380CC4-5D6E-409C-BE32-E72D297353CC}">
              <c16:uniqueId val="{00000001-FED7-49CC-AD9F-50456C547305}"/>
            </c:ext>
          </c:extLst>
        </c:ser>
        <c:dLbls>
          <c:showLegendKey val="0"/>
          <c:showVal val="0"/>
          <c:showCatName val="0"/>
          <c:showSerName val="0"/>
          <c:showPercent val="0"/>
          <c:showBubbleSize val="0"/>
        </c:dLbls>
        <c:gapWidth val="150"/>
        <c:overlap val="100"/>
        <c:axId val="1298698767"/>
        <c:axId val="671567935"/>
      </c:barChart>
      <c:catAx>
        <c:axId val="129869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1567935"/>
        <c:crosses val="autoZero"/>
        <c:auto val="1"/>
        <c:lblAlgn val="ctr"/>
        <c:lblOffset val="100"/>
        <c:noMultiLvlLbl val="0"/>
      </c:catAx>
      <c:valAx>
        <c:axId val="6715679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698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r>
              <a:rPr lang="en-US" sz="1600" dirty="0">
                <a:solidFill>
                  <a:srgbClr val="0070C0"/>
                </a:solidFill>
              </a:rPr>
              <a:t>2. January-June 2022</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endParaRPr lang="en-US"/>
        </a:p>
      </c:txPr>
    </c:title>
    <c:autoTitleDeleted val="0"/>
    <c:plotArea>
      <c:layout/>
      <c:barChart>
        <c:barDir val="col"/>
        <c:grouping val="stacked"/>
        <c:varyColors val="0"/>
        <c:ser>
          <c:idx val="0"/>
          <c:order val="0"/>
          <c:tx>
            <c:strRef>
              <c:f>Sheet2!$C$11</c:f>
              <c:strCache>
                <c:ptCount val="1"/>
                <c:pt idx="0">
                  <c:v>Providers</c:v>
                </c:pt>
              </c:strCache>
            </c:strRef>
          </c:tx>
          <c:spPr>
            <a:solidFill>
              <a:schemeClr val="accent1"/>
            </a:solidFill>
            <a:ln>
              <a:noFill/>
            </a:ln>
            <a:effectLst/>
          </c:spPr>
          <c:invertIfNegative val="0"/>
          <c:cat>
            <c:multiLvlStrRef>
              <c:f>Sheet2!$D$9:$H$10</c:f>
              <c:multiLvlStrCache>
                <c:ptCount val="5"/>
                <c:lvl>
                  <c:pt idx="0">
                    <c:v>0-3% deflation</c:v>
                  </c:pt>
                  <c:pt idx="1">
                    <c:v>0-3% inflation</c:v>
                  </c:pt>
                  <c:pt idx="2">
                    <c:v>3-5% inflation</c:v>
                  </c:pt>
                  <c:pt idx="3">
                    <c:v>&gt;6% inflation</c:v>
                  </c:pt>
                  <c:pt idx="4">
                    <c:v>I am uncertain</c:v>
                  </c:pt>
                </c:lvl>
                <c:lvl>
                  <c:pt idx="0">
                    <c:v>January-June 2022</c:v>
                  </c:pt>
                </c:lvl>
              </c:multiLvlStrCache>
            </c:multiLvlStrRef>
          </c:cat>
          <c:val>
            <c:numRef>
              <c:f>Sheet2!$D$11:$H$11</c:f>
              <c:numCache>
                <c:formatCode>General</c:formatCode>
                <c:ptCount val="5"/>
                <c:pt idx="0">
                  <c:v>3</c:v>
                </c:pt>
                <c:pt idx="1">
                  <c:v>8</c:v>
                </c:pt>
                <c:pt idx="2">
                  <c:v>5</c:v>
                </c:pt>
                <c:pt idx="3">
                  <c:v>3</c:v>
                </c:pt>
                <c:pt idx="4">
                  <c:v>3</c:v>
                </c:pt>
              </c:numCache>
            </c:numRef>
          </c:val>
          <c:extLst>
            <c:ext xmlns:c16="http://schemas.microsoft.com/office/drawing/2014/chart" uri="{C3380CC4-5D6E-409C-BE32-E72D297353CC}">
              <c16:uniqueId val="{00000000-C016-476B-80B9-9282DDCB5F4C}"/>
            </c:ext>
          </c:extLst>
        </c:ser>
        <c:ser>
          <c:idx val="1"/>
          <c:order val="1"/>
          <c:tx>
            <c:strRef>
              <c:f>Sheet2!$C$12</c:f>
              <c:strCache>
                <c:ptCount val="1"/>
                <c:pt idx="0">
                  <c:v>Suppliers</c:v>
                </c:pt>
              </c:strCache>
            </c:strRef>
          </c:tx>
          <c:spPr>
            <a:solidFill>
              <a:schemeClr val="accent2"/>
            </a:solidFill>
            <a:ln>
              <a:noFill/>
            </a:ln>
            <a:effectLst/>
          </c:spPr>
          <c:invertIfNegative val="0"/>
          <c:cat>
            <c:multiLvlStrRef>
              <c:f>Sheet2!$D$9:$H$10</c:f>
              <c:multiLvlStrCache>
                <c:ptCount val="5"/>
                <c:lvl>
                  <c:pt idx="0">
                    <c:v>0-3% deflation</c:v>
                  </c:pt>
                  <c:pt idx="1">
                    <c:v>0-3% inflation</c:v>
                  </c:pt>
                  <c:pt idx="2">
                    <c:v>3-5% inflation</c:v>
                  </c:pt>
                  <c:pt idx="3">
                    <c:v>&gt;6% inflation</c:v>
                  </c:pt>
                  <c:pt idx="4">
                    <c:v>I am uncertain</c:v>
                  </c:pt>
                </c:lvl>
                <c:lvl>
                  <c:pt idx="0">
                    <c:v>January-June 2022</c:v>
                  </c:pt>
                </c:lvl>
              </c:multiLvlStrCache>
            </c:multiLvlStrRef>
          </c:cat>
          <c:val>
            <c:numRef>
              <c:f>Sheet2!$D$12:$H$12</c:f>
              <c:numCache>
                <c:formatCode>General</c:formatCode>
                <c:ptCount val="5"/>
                <c:pt idx="0">
                  <c:v>0</c:v>
                </c:pt>
                <c:pt idx="1">
                  <c:v>6</c:v>
                </c:pt>
                <c:pt idx="2">
                  <c:v>10</c:v>
                </c:pt>
                <c:pt idx="3">
                  <c:v>2</c:v>
                </c:pt>
                <c:pt idx="4">
                  <c:v>2</c:v>
                </c:pt>
              </c:numCache>
            </c:numRef>
          </c:val>
          <c:extLst>
            <c:ext xmlns:c16="http://schemas.microsoft.com/office/drawing/2014/chart" uri="{C3380CC4-5D6E-409C-BE32-E72D297353CC}">
              <c16:uniqueId val="{00000001-C016-476B-80B9-9282DDCB5F4C}"/>
            </c:ext>
          </c:extLst>
        </c:ser>
        <c:dLbls>
          <c:showLegendKey val="0"/>
          <c:showVal val="0"/>
          <c:showCatName val="0"/>
          <c:showSerName val="0"/>
          <c:showPercent val="0"/>
          <c:showBubbleSize val="0"/>
        </c:dLbls>
        <c:gapWidth val="150"/>
        <c:overlap val="100"/>
        <c:axId val="1168074911"/>
        <c:axId val="671550463"/>
      </c:barChart>
      <c:catAx>
        <c:axId val="1168074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1550463"/>
        <c:crosses val="autoZero"/>
        <c:auto val="1"/>
        <c:lblAlgn val="ctr"/>
        <c:lblOffset val="100"/>
        <c:noMultiLvlLbl val="0"/>
      </c:catAx>
      <c:valAx>
        <c:axId val="6715504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68074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r>
              <a:rPr lang="en-US" sz="1600" dirty="0">
                <a:solidFill>
                  <a:srgbClr val="0070C0"/>
                </a:solidFill>
              </a:rPr>
              <a:t>3. June-December 2022</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70C0"/>
              </a:solidFill>
              <a:latin typeface="+mn-lt"/>
              <a:ea typeface="+mn-ea"/>
              <a:cs typeface="+mn-cs"/>
            </a:defRPr>
          </a:pPr>
          <a:endParaRPr lang="en-US"/>
        </a:p>
      </c:txPr>
    </c:title>
    <c:autoTitleDeleted val="0"/>
    <c:plotArea>
      <c:layout/>
      <c:barChart>
        <c:barDir val="col"/>
        <c:grouping val="stacked"/>
        <c:varyColors val="0"/>
        <c:ser>
          <c:idx val="0"/>
          <c:order val="0"/>
          <c:tx>
            <c:strRef>
              <c:f>Sheet2!$C$16</c:f>
              <c:strCache>
                <c:ptCount val="1"/>
                <c:pt idx="0">
                  <c:v>Providers</c:v>
                </c:pt>
              </c:strCache>
            </c:strRef>
          </c:tx>
          <c:spPr>
            <a:solidFill>
              <a:schemeClr val="accent1"/>
            </a:solidFill>
            <a:ln>
              <a:noFill/>
            </a:ln>
            <a:effectLst/>
          </c:spPr>
          <c:invertIfNegative val="0"/>
          <c:cat>
            <c:multiLvlStrRef>
              <c:f>Sheet2!$D$14:$H$15</c:f>
              <c:multiLvlStrCache>
                <c:ptCount val="5"/>
                <c:lvl>
                  <c:pt idx="0">
                    <c:v>0-3% deflation</c:v>
                  </c:pt>
                  <c:pt idx="1">
                    <c:v>0-3% inflation</c:v>
                  </c:pt>
                  <c:pt idx="2">
                    <c:v>3-5% inflation</c:v>
                  </c:pt>
                  <c:pt idx="3">
                    <c:v>&gt;6% inflation</c:v>
                  </c:pt>
                  <c:pt idx="4">
                    <c:v>I am uncertain</c:v>
                  </c:pt>
                </c:lvl>
                <c:lvl>
                  <c:pt idx="0">
                    <c:v>June-December 2022</c:v>
                  </c:pt>
                </c:lvl>
              </c:multiLvlStrCache>
            </c:multiLvlStrRef>
          </c:cat>
          <c:val>
            <c:numRef>
              <c:f>Sheet2!$D$16:$H$16</c:f>
              <c:numCache>
                <c:formatCode>General</c:formatCode>
                <c:ptCount val="5"/>
                <c:pt idx="0">
                  <c:v>4</c:v>
                </c:pt>
                <c:pt idx="1">
                  <c:v>10</c:v>
                </c:pt>
                <c:pt idx="2">
                  <c:v>2</c:v>
                </c:pt>
                <c:pt idx="3">
                  <c:v>2</c:v>
                </c:pt>
                <c:pt idx="4">
                  <c:v>5</c:v>
                </c:pt>
              </c:numCache>
            </c:numRef>
          </c:val>
          <c:extLst>
            <c:ext xmlns:c16="http://schemas.microsoft.com/office/drawing/2014/chart" uri="{C3380CC4-5D6E-409C-BE32-E72D297353CC}">
              <c16:uniqueId val="{00000000-CCF4-4ACA-81C4-B93185D33018}"/>
            </c:ext>
          </c:extLst>
        </c:ser>
        <c:ser>
          <c:idx val="1"/>
          <c:order val="1"/>
          <c:tx>
            <c:strRef>
              <c:f>Sheet2!$C$17</c:f>
              <c:strCache>
                <c:ptCount val="1"/>
                <c:pt idx="0">
                  <c:v>Suppliers</c:v>
                </c:pt>
              </c:strCache>
            </c:strRef>
          </c:tx>
          <c:spPr>
            <a:solidFill>
              <a:schemeClr val="accent2"/>
            </a:solidFill>
            <a:ln>
              <a:noFill/>
            </a:ln>
            <a:effectLst/>
          </c:spPr>
          <c:invertIfNegative val="0"/>
          <c:cat>
            <c:multiLvlStrRef>
              <c:f>Sheet2!$D$14:$H$15</c:f>
              <c:multiLvlStrCache>
                <c:ptCount val="5"/>
                <c:lvl>
                  <c:pt idx="0">
                    <c:v>0-3% deflation</c:v>
                  </c:pt>
                  <c:pt idx="1">
                    <c:v>0-3% inflation</c:v>
                  </c:pt>
                  <c:pt idx="2">
                    <c:v>3-5% inflation</c:v>
                  </c:pt>
                  <c:pt idx="3">
                    <c:v>&gt;6% inflation</c:v>
                  </c:pt>
                  <c:pt idx="4">
                    <c:v>I am uncertain</c:v>
                  </c:pt>
                </c:lvl>
                <c:lvl>
                  <c:pt idx="0">
                    <c:v>June-December 2022</c:v>
                  </c:pt>
                </c:lvl>
              </c:multiLvlStrCache>
            </c:multiLvlStrRef>
          </c:cat>
          <c:val>
            <c:numRef>
              <c:f>Sheet2!$D$17:$H$17</c:f>
              <c:numCache>
                <c:formatCode>General</c:formatCode>
                <c:ptCount val="5"/>
                <c:pt idx="0">
                  <c:v>1</c:v>
                </c:pt>
                <c:pt idx="1">
                  <c:v>6</c:v>
                </c:pt>
                <c:pt idx="2">
                  <c:v>8</c:v>
                </c:pt>
                <c:pt idx="3">
                  <c:v>3</c:v>
                </c:pt>
                <c:pt idx="4">
                  <c:v>4</c:v>
                </c:pt>
              </c:numCache>
            </c:numRef>
          </c:val>
          <c:extLst>
            <c:ext xmlns:c16="http://schemas.microsoft.com/office/drawing/2014/chart" uri="{C3380CC4-5D6E-409C-BE32-E72D297353CC}">
              <c16:uniqueId val="{00000001-CCF4-4ACA-81C4-B93185D33018}"/>
            </c:ext>
          </c:extLst>
        </c:ser>
        <c:dLbls>
          <c:showLegendKey val="0"/>
          <c:showVal val="0"/>
          <c:showCatName val="0"/>
          <c:showSerName val="0"/>
          <c:showPercent val="0"/>
          <c:showBubbleSize val="0"/>
        </c:dLbls>
        <c:gapWidth val="150"/>
        <c:overlap val="100"/>
        <c:axId val="636329087"/>
        <c:axId val="624942767"/>
      </c:barChart>
      <c:catAx>
        <c:axId val="636329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4942767"/>
        <c:crosses val="autoZero"/>
        <c:auto val="1"/>
        <c:lblAlgn val="ctr"/>
        <c:lblOffset val="100"/>
        <c:noMultiLvlLbl val="0"/>
      </c:catAx>
      <c:valAx>
        <c:axId val="6249427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3290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Sheet6!$D$4</c:f>
              <c:strCache>
                <c:ptCount val="1"/>
                <c:pt idx="0">
                  <c:v>Provider</c:v>
                </c:pt>
              </c:strCache>
            </c:strRef>
          </c:tx>
          <c:spPr>
            <a:solidFill>
              <a:schemeClr val="accent1"/>
            </a:solidFill>
            <a:ln>
              <a:noFill/>
            </a:ln>
            <a:effectLst/>
          </c:spPr>
          <c:invertIfNegative val="0"/>
          <c:cat>
            <c:strRef>
              <c:f>Sheet6!$E$3:$H$3</c:f>
              <c:strCache>
                <c:ptCount val="4"/>
                <c:pt idx="0">
                  <c:v>Cost of Goods</c:v>
                </c:pt>
                <c:pt idx="1">
                  <c:v>Staffing Costs</c:v>
                </c:pt>
                <c:pt idx="2">
                  <c:v>The Political Environment</c:v>
                </c:pt>
                <c:pt idx="3">
                  <c:v>Shipping Costs</c:v>
                </c:pt>
              </c:strCache>
            </c:strRef>
          </c:cat>
          <c:val>
            <c:numRef>
              <c:f>Sheet6!$E$4:$H$4</c:f>
              <c:numCache>
                <c:formatCode>General</c:formatCode>
                <c:ptCount val="4"/>
                <c:pt idx="0">
                  <c:v>21</c:v>
                </c:pt>
                <c:pt idx="1">
                  <c:v>16</c:v>
                </c:pt>
                <c:pt idx="2">
                  <c:v>9</c:v>
                </c:pt>
                <c:pt idx="3">
                  <c:v>16</c:v>
                </c:pt>
              </c:numCache>
            </c:numRef>
          </c:val>
          <c:extLst>
            <c:ext xmlns:c16="http://schemas.microsoft.com/office/drawing/2014/chart" uri="{C3380CC4-5D6E-409C-BE32-E72D297353CC}">
              <c16:uniqueId val="{00000000-0233-4D6B-A75A-44010647F3F0}"/>
            </c:ext>
          </c:extLst>
        </c:ser>
        <c:ser>
          <c:idx val="1"/>
          <c:order val="1"/>
          <c:tx>
            <c:strRef>
              <c:f>Sheet6!$D$5</c:f>
              <c:strCache>
                <c:ptCount val="1"/>
                <c:pt idx="0">
                  <c:v>Supplier</c:v>
                </c:pt>
              </c:strCache>
            </c:strRef>
          </c:tx>
          <c:spPr>
            <a:solidFill>
              <a:schemeClr val="accent2"/>
            </a:solidFill>
            <a:ln>
              <a:noFill/>
            </a:ln>
            <a:effectLst/>
          </c:spPr>
          <c:invertIfNegative val="0"/>
          <c:cat>
            <c:strRef>
              <c:f>Sheet6!$E$3:$H$3</c:f>
              <c:strCache>
                <c:ptCount val="4"/>
                <c:pt idx="0">
                  <c:v>Cost of Goods</c:v>
                </c:pt>
                <c:pt idx="1">
                  <c:v>Staffing Costs</c:v>
                </c:pt>
                <c:pt idx="2">
                  <c:v>The Political Environment</c:v>
                </c:pt>
                <c:pt idx="3">
                  <c:v>Shipping Costs</c:v>
                </c:pt>
              </c:strCache>
            </c:strRef>
          </c:cat>
          <c:val>
            <c:numRef>
              <c:f>Sheet6!$E$5:$H$5</c:f>
              <c:numCache>
                <c:formatCode>General</c:formatCode>
                <c:ptCount val="4"/>
                <c:pt idx="0">
                  <c:v>20</c:v>
                </c:pt>
                <c:pt idx="1">
                  <c:v>16</c:v>
                </c:pt>
                <c:pt idx="2">
                  <c:v>11</c:v>
                </c:pt>
                <c:pt idx="3">
                  <c:v>15</c:v>
                </c:pt>
              </c:numCache>
            </c:numRef>
          </c:val>
          <c:extLst>
            <c:ext xmlns:c16="http://schemas.microsoft.com/office/drawing/2014/chart" uri="{C3380CC4-5D6E-409C-BE32-E72D297353CC}">
              <c16:uniqueId val="{00000001-0233-4D6B-A75A-44010647F3F0}"/>
            </c:ext>
          </c:extLst>
        </c:ser>
        <c:dLbls>
          <c:showLegendKey val="0"/>
          <c:showVal val="0"/>
          <c:showCatName val="0"/>
          <c:showSerName val="0"/>
          <c:showPercent val="0"/>
          <c:showBubbleSize val="0"/>
        </c:dLbls>
        <c:gapWidth val="150"/>
        <c:overlap val="100"/>
        <c:axId val="695442287"/>
        <c:axId val="692479487"/>
      </c:barChart>
      <c:catAx>
        <c:axId val="695442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92479487"/>
        <c:crosses val="autoZero"/>
        <c:auto val="1"/>
        <c:lblAlgn val="ctr"/>
        <c:lblOffset val="100"/>
        <c:noMultiLvlLbl val="0"/>
      </c:catAx>
      <c:valAx>
        <c:axId val="6924794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422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rgbClr val="0070C0"/>
                </a:solidFill>
                <a:latin typeface="+mn-lt"/>
                <a:ea typeface="+mn-ea"/>
                <a:cs typeface="+mn-cs"/>
              </a:defRPr>
            </a:pPr>
            <a:r>
              <a:rPr lang="en-US" sz="1800" b="1">
                <a:solidFill>
                  <a:srgbClr val="0070C0"/>
                </a:solidFill>
              </a:rPr>
              <a:t>Is your organization</a:t>
            </a:r>
            <a:r>
              <a:rPr lang="en-US" sz="1800" b="1" baseline="0">
                <a:solidFill>
                  <a:srgbClr val="0070C0"/>
                </a:solidFill>
              </a:rPr>
              <a:t> open to creative ways of working with trading partners to address total cost in the event of inflation/deflation?  Pick all that apply</a:t>
            </a:r>
            <a:endParaRPr lang="en-US" sz="1800" b="1">
              <a:solidFill>
                <a:srgbClr val="0070C0"/>
              </a:solidFill>
            </a:endParaRPr>
          </a:p>
        </c:rich>
      </c:tx>
      <c:layout>
        <c:manualLayout>
          <c:xMode val="edge"/>
          <c:yMode val="edge"/>
          <c:x val="0.10395311311337931"/>
          <c:y val="2.949260641257509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rgbClr val="0070C0"/>
              </a:solidFill>
              <a:latin typeface="+mn-lt"/>
              <a:ea typeface="+mn-ea"/>
              <a:cs typeface="+mn-cs"/>
            </a:defRPr>
          </a:pPr>
          <a:endParaRPr lang="en-US"/>
        </a:p>
      </c:txPr>
    </c:title>
    <c:autoTitleDeleted val="0"/>
    <c:plotArea>
      <c:layout/>
      <c:barChart>
        <c:barDir val="col"/>
        <c:grouping val="stacked"/>
        <c:varyColors val="0"/>
        <c:ser>
          <c:idx val="0"/>
          <c:order val="0"/>
          <c:tx>
            <c:strRef>
              <c:f>Sheet1!$B$4</c:f>
              <c:strCache>
                <c:ptCount val="1"/>
                <c:pt idx="0">
                  <c:v>Providers</c:v>
                </c:pt>
              </c:strCache>
            </c:strRef>
          </c:tx>
          <c:spPr>
            <a:solidFill>
              <a:schemeClr val="accent1"/>
            </a:solidFill>
            <a:ln>
              <a:noFill/>
            </a:ln>
            <a:effectLst/>
          </c:spPr>
          <c:invertIfNegative val="0"/>
          <c:cat>
            <c:strRef>
              <c:f>Sheet1!$C$3:$F$3</c:f>
              <c:strCache>
                <c:ptCount val="4"/>
                <c:pt idx="0">
                  <c:v>Yes - Risk Sharing models</c:v>
                </c:pt>
                <c:pt idx="1">
                  <c:v>Yes - Profit-loss models</c:v>
                </c:pt>
                <c:pt idx="2">
                  <c:v>Yes - index supported adjustments</c:v>
                </c:pt>
                <c:pt idx="3">
                  <c:v>Not open to options</c:v>
                </c:pt>
              </c:strCache>
            </c:strRef>
          </c:cat>
          <c:val>
            <c:numRef>
              <c:f>Sheet1!$C$4:$F$4</c:f>
              <c:numCache>
                <c:formatCode>General</c:formatCode>
                <c:ptCount val="4"/>
                <c:pt idx="0">
                  <c:v>13</c:v>
                </c:pt>
                <c:pt idx="1">
                  <c:v>9</c:v>
                </c:pt>
                <c:pt idx="2">
                  <c:v>13</c:v>
                </c:pt>
                <c:pt idx="3">
                  <c:v>3</c:v>
                </c:pt>
              </c:numCache>
            </c:numRef>
          </c:val>
          <c:extLst>
            <c:ext xmlns:c16="http://schemas.microsoft.com/office/drawing/2014/chart" uri="{C3380CC4-5D6E-409C-BE32-E72D297353CC}">
              <c16:uniqueId val="{00000000-F43A-48EA-A9DE-C29D4BF1F608}"/>
            </c:ext>
          </c:extLst>
        </c:ser>
        <c:ser>
          <c:idx val="1"/>
          <c:order val="1"/>
          <c:tx>
            <c:strRef>
              <c:f>Sheet1!$B$5</c:f>
              <c:strCache>
                <c:ptCount val="1"/>
                <c:pt idx="0">
                  <c:v>Suppliers</c:v>
                </c:pt>
              </c:strCache>
            </c:strRef>
          </c:tx>
          <c:spPr>
            <a:solidFill>
              <a:schemeClr val="accent2"/>
            </a:solidFill>
            <a:ln>
              <a:noFill/>
            </a:ln>
            <a:effectLst/>
          </c:spPr>
          <c:invertIfNegative val="0"/>
          <c:cat>
            <c:strRef>
              <c:f>Sheet1!$C$3:$F$3</c:f>
              <c:strCache>
                <c:ptCount val="4"/>
                <c:pt idx="0">
                  <c:v>Yes - Risk Sharing models</c:v>
                </c:pt>
                <c:pt idx="1">
                  <c:v>Yes - Profit-loss models</c:v>
                </c:pt>
                <c:pt idx="2">
                  <c:v>Yes - index supported adjustments</c:v>
                </c:pt>
                <c:pt idx="3">
                  <c:v>Not open to options</c:v>
                </c:pt>
              </c:strCache>
            </c:strRef>
          </c:cat>
          <c:val>
            <c:numRef>
              <c:f>Sheet1!$C$5:$F$5</c:f>
              <c:numCache>
                <c:formatCode>General</c:formatCode>
                <c:ptCount val="4"/>
                <c:pt idx="0">
                  <c:v>16</c:v>
                </c:pt>
                <c:pt idx="1">
                  <c:v>6</c:v>
                </c:pt>
                <c:pt idx="2">
                  <c:v>3</c:v>
                </c:pt>
                <c:pt idx="3">
                  <c:v>0</c:v>
                </c:pt>
              </c:numCache>
            </c:numRef>
          </c:val>
          <c:extLst>
            <c:ext xmlns:c16="http://schemas.microsoft.com/office/drawing/2014/chart" uri="{C3380CC4-5D6E-409C-BE32-E72D297353CC}">
              <c16:uniqueId val="{00000001-F43A-48EA-A9DE-C29D4BF1F608}"/>
            </c:ext>
          </c:extLst>
        </c:ser>
        <c:dLbls>
          <c:showLegendKey val="0"/>
          <c:showVal val="0"/>
          <c:showCatName val="0"/>
          <c:showSerName val="0"/>
          <c:showPercent val="0"/>
          <c:showBubbleSize val="0"/>
        </c:dLbls>
        <c:gapWidth val="150"/>
        <c:overlap val="100"/>
        <c:axId val="632114239"/>
        <c:axId val="1292912143"/>
      </c:barChart>
      <c:catAx>
        <c:axId val="6321142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92912143"/>
        <c:crosses val="autoZero"/>
        <c:auto val="1"/>
        <c:lblAlgn val="ctr"/>
        <c:lblOffset val="100"/>
        <c:noMultiLvlLbl val="0"/>
      </c:catAx>
      <c:valAx>
        <c:axId val="12929121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21142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290-4103-8D55-E71649DE1FE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290-4103-8D55-E71649DE1FE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290-4103-8D55-E71649DE1FE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290-4103-8D55-E71649DE1FE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290-4103-8D55-E71649DE1FE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290-4103-8D55-E71649DE1FE7}"/>
              </c:ext>
            </c:extLst>
          </c:dPt>
          <c:cat>
            <c:strRef>
              <c:f>Sheet3!$E$24:$J$24</c:f>
              <c:strCache>
                <c:ptCount val="6"/>
                <c:pt idx="0">
                  <c:v>All of the Above</c:v>
                </c:pt>
                <c:pt idx="1">
                  <c:v>Cake</c:v>
                </c:pt>
                <c:pt idx="2">
                  <c:v>Ice Cream</c:v>
                </c:pt>
                <c:pt idx="3">
                  <c:v>Pie</c:v>
                </c:pt>
                <c:pt idx="4">
                  <c:v>None of the Above</c:v>
                </c:pt>
                <c:pt idx="5">
                  <c:v>Other</c:v>
                </c:pt>
              </c:strCache>
            </c:strRef>
          </c:cat>
          <c:val>
            <c:numRef>
              <c:f>Sheet3!$E$25:$J$25</c:f>
              <c:numCache>
                <c:formatCode>0%</c:formatCode>
                <c:ptCount val="6"/>
                <c:pt idx="0">
                  <c:v>4.878048780487805E-2</c:v>
                </c:pt>
                <c:pt idx="1">
                  <c:v>0.14634146341463414</c:v>
                </c:pt>
                <c:pt idx="2">
                  <c:v>0.43902439024390244</c:v>
                </c:pt>
                <c:pt idx="3">
                  <c:v>0.29268292682926828</c:v>
                </c:pt>
                <c:pt idx="4">
                  <c:v>4.878048780487805E-2</c:v>
                </c:pt>
                <c:pt idx="5">
                  <c:v>9.7560975609756101E-2</c:v>
                </c:pt>
              </c:numCache>
            </c:numRef>
          </c:val>
          <c:extLst>
            <c:ext xmlns:c16="http://schemas.microsoft.com/office/drawing/2014/chart" uri="{C3380CC4-5D6E-409C-BE32-E72D297353CC}">
              <c16:uniqueId val="{0000000C-2290-4103-8D55-E71649DE1FE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2.7981437215332732E-2"/>
          <c:y val="0.90115230355640974"/>
          <c:w val="0.8999999272894903"/>
          <c:h val="8.019960791302797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0.33194</cdr:x>
      <cdr:y>0.39585</cdr:y>
    </cdr:from>
    <cdr:to>
      <cdr:x>0.46491</cdr:x>
      <cdr:y>0.62377</cdr:y>
    </cdr:to>
    <cdr:sp macro="" textlink="">
      <cdr:nvSpPr>
        <cdr:cNvPr id="2" name="TextBox 1">
          <a:extLst xmlns:a="http://schemas.openxmlformats.org/drawingml/2006/main">
            <a:ext uri="{FF2B5EF4-FFF2-40B4-BE49-F238E27FC236}">
              <a16:creationId xmlns:a16="http://schemas.microsoft.com/office/drawing/2014/main" id="{2B8A1026-6C1A-48C1-9D44-00601D285FCD}"/>
            </a:ext>
          </a:extLst>
        </cdr:cNvPr>
        <cdr:cNvSpPr txBox="1"/>
      </cdr:nvSpPr>
      <cdr:spPr>
        <a:xfrm xmlns:a="http://schemas.openxmlformats.org/drawingml/2006/main">
          <a:off x="2282605" y="158810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solidFill>
                <a:schemeClr val="bg1"/>
              </a:solidFill>
            </a:rPr>
            <a:t>Pie</a:t>
          </a:r>
        </a:p>
        <a:p xmlns:a="http://schemas.openxmlformats.org/drawingml/2006/main">
          <a:r>
            <a:rPr lang="en-US" sz="1800" b="1" dirty="0">
              <a:solidFill>
                <a:schemeClr val="bg1"/>
              </a:solidFill>
            </a:rPr>
            <a:t>29%</a:t>
          </a:r>
        </a:p>
      </cdr:txBody>
    </cdr:sp>
  </cdr:relSizeAnchor>
  <cdr:relSizeAnchor xmlns:cdr="http://schemas.openxmlformats.org/drawingml/2006/chartDrawing">
    <cdr:from>
      <cdr:x>0.54078</cdr:x>
      <cdr:y>0.15789</cdr:y>
    </cdr:from>
    <cdr:to>
      <cdr:x>0.67376</cdr:x>
      <cdr:y>0.38582</cdr:y>
    </cdr:to>
    <cdr:sp macro="" textlink="">
      <cdr:nvSpPr>
        <cdr:cNvPr id="3" name="TextBox 2">
          <a:extLst xmlns:a="http://schemas.openxmlformats.org/drawingml/2006/main">
            <a:ext uri="{FF2B5EF4-FFF2-40B4-BE49-F238E27FC236}">
              <a16:creationId xmlns:a16="http://schemas.microsoft.com/office/drawing/2014/main" id="{AB3FCF23-733C-4251-976D-144110594FCA}"/>
            </a:ext>
          </a:extLst>
        </cdr:cNvPr>
        <cdr:cNvSpPr txBox="1"/>
      </cdr:nvSpPr>
      <cdr:spPr>
        <a:xfrm xmlns:a="http://schemas.openxmlformats.org/drawingml/2006/main">
          <a:off x="3718753" y="63344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a:solidFill>
                <a:schemeClr val="bg1"/>
              </a:solidFill>
            </a:rPr>
            <a:t>Cake</a:t>
          </a:r>
        </a:p>
        <a:p xmlns:a="http://schemas.openxmlformats.org/drawingml/2006/main">
          <a:pPr algn="ctr"/>
          <a:r>
            <a:rPr lang="en-US" sz="1800" b="1" dirty="0">
              <a:solidFill>
                <a:schemeClr val="bg1"/>
              </a:solidFill>
            </a:rPr>
            <a:t>15%</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66DF16-AA25-4E63-B8A5-303F54BD7596}"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C0604E-9AC4-40FD-9024-B22CBA346641}" type="slidenum">
              <a:rPr lang="en-US" smtClean="0"/>
              <a:t>‹#›</a:t>
            </a:fld>
            <a:endParaRPr lang="en-US"/>
          </a:p>
        </p:txBody>
      </p:sp>
    </p:spTree>
    <p:extLst>
      <p:ext uri="{BB962C8B-B14F-4D97-AF65-F5344CB8AC3E}">
        <p14:creationId xmlns:p14="http://schemas.microsoft.com/office/powerpoint/2010/main" val="318457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69633-AEF4-45C1-A863-FFB293C777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4BD2A4-015E-4251-8346-C2BCB2E1CD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259DF5-575C-4C41-A361-26A9D390730A}"/>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AA339789-9988-4E7B-AACB-66A78307E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D069B-1926-434C-BAFE-4C68F50B7316}"/>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809247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4C5E-5C7C-4CE5-AB34-7416358FA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CB9A4-BFEF-4684-87C9-3501362AE0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0B3D8C-120F-4E8A-8DDB-D0DB563671DD}"/>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F81185BD-D389-4B28-8E25-8DB18E260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64C35-0923-4A48-9401-268299C1B629}"/>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199160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AF82CC-AEF2-4C95-A8BB-E7F36D8E9C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DC1D7-400F-44A6-8F38-3466598FB9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6FEF5-025B-4972-9A69-00CFD4A47C74}"/>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15EA9DAF-61C8-4D15-AA21-4014FD5AC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58BD8-96BB-44E4-9F10-0F58FFCC2151}"/>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4219591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3E5B-FC5F-4EC8-A8DF-E0A1FDD19E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65365-E790-4DFB-B3E3-C50BE315C1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89D3DE-68D9-4C0C-A12E-B79BA0549327}"/>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EA334F38-4542-4969-9E14-5F7D6B6D7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89C8CF-4163-4335-AE75-6AFF7CC9571B}"/>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307278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85E00-EBB5-404B-B83A-D93315031C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D60124-5071-4579-9458-FAEB407236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94200D-4769-4B83-998F-74EB396F8A78}"/>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42ECD6B8-76CD-4520-B382-89330F8EE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B63A9-DBB4-4A05-8C86-70CC1188A80D}"/>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80472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14091-016E-4ACE-81B5-F8A893806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DB2D45-D89E-4C87-A0C7-0B4681DAFA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61182F-DC2A-445D-8C2A-7DFB7671B1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9D4E4-8D32-4547-9DF6-E662D26DA450}"/>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6" name="Footer Placeholder 5">
            <a:extLst>
              <a:ext uri="{FF2B5EF4-FFF2-40B4-BE49-F238E27FC236}">
                <a16:creationId xmlns:a16="http://schemas.microsoft.com/office/drawing/2014/main" id="{C6D69299-F8FC-4AC7-9B38-A0C77FC122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A1E1D-5F60-44DA-8099-83F8C02D8654}"/>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527360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B0E7-30EF-4B39-97FB-751730C278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5E2F27-A56D-4169-A3B0-188B3DD3E2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426BFA-F9A1-45C3-A51F-5771D264CD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88AC70-E5CF-4BCB-95D8-B6FA425A7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9C509B-4377-4ED4-907A-1172BBB588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250423-56CE-403F-A6A5-AEA76337987A}"/>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8" name="Footer Placeholder 7">
            <a:extLst>
              <a:ext uri="{FF2B5EF4-FFF2-40B4-BE49-F238E27FC236}">
                <a16:creationId xmlns:a16="http://schemas.microsoft.com/office/drawing/2014/main" id="{1FF5BF0F-1E64-47CB-80E1-9B8E6175A1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CB61EA-4185-401C-9EB6-11412C352951}"/>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56974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50020-9AC3-457E-9DAC-314BF6D856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CCFB5F-CC57-4CA4-8B06-FAF1B749E550}"/>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4" name="Footer Placeholder 3">
            <a:extLst>
              <a:ext uri="{FF2B5EF4-FFF2-40B4-BE49-F238E27FC236}">
                <a16:creationId xmlns:a16="http://schemas.microsoft.com/office/drawing/2014/main" id="{5BD72619-A138-41E1-AA2D-8D00540477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C27C5C-5E47-4DF1-A729-1231DE0334FA}"/>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5541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C81CFA-5937-4AC1-8B89-3C3F2D594600}"/>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3" name="Footer Placeholder 2">
            <a:extLst>
              <a:ext uri="{FF2B5EF4-FFF2-40B4-BE49-F238E27FC236}">
                <a16:creationId xmlns:a16="http://schemas.microsoft.com/office/drawing/2014/main" id="{717F6C41-E419-476E-8B41-3AA1C095E8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C28382-8339-4766-AB33-7251F30F28B3}"/>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18261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7719C-F044-456B-9F99-E9E363D2E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A6987B-0506-4324-B7C1-B50981D574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762366-1E0C-43DA-8D08-C04230626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67CCCA-2967-4D26-904C-FFC146C97DA9}"/>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6" name="Footer Placeholder 5">
            <a:extLst>
              <a:ext uri="{FF2B5EF4-FFF2-40B4-BE49-F238E27FC236}">
                <a16:creationId xmlns:a16="http://schemas.microsoft.com/office/drawing/2014/main" id="{13C1D670-EEAF-4AF2-87AE-11ACE81626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33895C-9434-4706-BDB6-FF26A705A55D}"/>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1719646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CB146-8D2F-4551-8D53-EC014C71A0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25A7FC-5603-409D-95C0-9C5F536465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D1F2A6-E03A-40BE-91F2-FE655A1FC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36393-6A4B-4F32-9856-7EA8F0ECBC33}"/>
              </a:ext>
            </a:extLst>
          </p:cNvPr>
          <p:cNvSpPr>
            <a:spLocks noGrp="1"/>
          </p:cNvSpPr>
          <p:nvPr>
            <p:ph type="dt" sz="half" idx="10"/>
          </p:nvPr>
        </p:nvSpPr>
        <p:spPr/>
        <p:txBody>
          <a:bodyPr/>
          <a:lstStyle/>
          <a:p>
            <a:fld id="{22EAAB91-8036-427E-AD16-BCFD4EBC5116}" type="datetimeFigureOut">
              <a:rPr lang="en-US" smtClean="0"/>
              <a:t>6/28/2021</a:t>
            </a:fld>
            <a:endParaRPr lang="en-US"/>
          </a:p>
        </p:txBody>
      </p:sp>
      <p:sp>
        <p:nvSpPr>
          <p:cNvPr id="6" name="Footer Placeholder 5">
            <a:extLst>
              <a:ext uri="{FF2B5EF4-FFF2-40B4-BE49-F238E27FC236}">
                <a16:creationId xmlns:a16="http://schemas.microsoft.com/office/drawing/2014/main" id="{DCFB041D-7A5D-467C-AEEA-5994E9B4E7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ECCA7C-158E-44A6-BF57-74FD1CD4C60D}"/>
              </a:ext>
            </a:extLst>
          </p:cNvPr>
          <p:cNvSpPr>
            <a:spLocks noGrp="1"/>
          </p:cNvSpPr>
          <p:nvPr>
            <p:ph type="sldNum" sz="quarter" idx="12"/>
          </p:nvPr>
        </p:nvSpPr>
        <p:spPr/>
        <p:txBody>
          <a:bodyPr/>
          <a:lstStyle/>
          <a:p>
            <a:fld id="{5BA3F0C5-FB5D-4DC0-8C39-E8783F0B27F7}" type="slidenum">
              <a:rPr lang="en-US" smtClean="0"/>
              <a:t>‹#›</a:t>
            </a:fld>
            <a:endParaRPr lang="en-US"/>
          </a:p>
        </p:txBody>
      </p:sp>
    </p:spTree>
    <p:extLst>
      <p:ext uri="{BB962C8B-B14F-4D97-AF65-F5344CB8AC3E}">
        <p14:creationId xmlns:p14="http://schemas.microsoft.com/office/powerpoint/2010/main" val="53208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36C7FB-C67D-423D-9043-F077706E04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6C26D5-BEEC-40BB-900F-ED418204E8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D5FC7-2DA3-4101-991B-A77254A43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AAB91-8036-427E-AD16-BCFD4EBC5116}" type="datetimeFigureOut">
              <a:rPr lang="en-US" smtClean="0"/>
              <a:t>6/28/2021</a:t>
            </a:fld>
            <a:endParaRPr lang="en-US"/>
          </a:p>
        </p:txBody>
      </p:sp>
      <p:sp>
        <p:nvSpPr>
          <p:cNvPr id="5" name="Footer Placeholder 4">
            <a:extLst>
              <a:ext uri="{FF2B5EF4-FFF2-40B4-BE49-F238E27FC236}">
                <a16:creationId xmlns:a16="http://schemas.microsoft.com/office/drawing/2014/main" id="{81C1B842-AB58-4B1F-A82F-7A718AD83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A8D0D6-996A-4D10-B385-B5D76942B7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3F0C5-FB5D-4DC0-8C39-E8783F0B27F7}" type="slidenum">
              <a:rPr lang="en-US" smtClean="0"/>
              <a:t>‹#›</a:t>
            </a:fld>
            <a:endParaRPr lang="en-US"/>
          </a:p>
        </p:txBody>
      </p:sp>
    </p:spTree>
    <p:extLst>
      <p:ext uri="{BB962C8B-B14F-4D97-AF65-F5344CB8AC3E}">
        <p14:creationId xmlns:p14="http://schemas.microsoft.com/office/powerpoint/2010/main" val="43879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pic>
        <p:nvPicPr>
          <p:cNvPr id="18" name="Picture 17">
            <a:extLst>
              <a:ext uri="{FF2B5EF4-FFF2-40B4-BE49-F238E27FC236}">
                <a16:creationId xmlns:a16="http://schemas.microsoft.com/office/drawing/2014/main" id="{1B104FD8-98DD-4DE2-8FE3-0AF4B776384C}"/>
              </a:ext>
            </a:extLst>
          </p:cNvPr>
          <p:cNvPicPr>
            <a:picLocks noChangeAspect="1"/>
          </p:cNvPicPr>
          <p:nvPr/>
        </p:nvPicPr>
        <p:blipFill>
          <a:blip r:embed="rId2"/>
          <a:stretch>
            <a:fillRect/>
          </a:stretch>
        </p:blipFill>
        <p:spPr>
          <a:xfrm>
            <a:off x="2736454" y="5878132"/>
            <a:ext cx="6643725" cy="823408"/>
          </a:xfrm>
          <a:prstGeom prst="rect">
            <a:avLst/>
          </a:prstGeom>
        </p:spPr>
      </p:pic>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3"/>
          <a:stretch>
            <a:fillRect/>
          </a:stretch>
        </p:blipFill>
        <p:spPr>
          <a:xfrm>
            <a:off x="614527" y="210852"/>
            <a:ext cx="2533650" cy="971550"/>
          </a:xfrm>
          <a:prstGeom prst="rect">
            <a:avLst/>
          </a:prstGeom>
        </p:spPr>
      </p:pic>
      <p:sp>
        <p:nvSpPr>
          <p:cNvPr id="3" name="TextBox 2">
            <a:extLst>
              <a:ext uri="{FF2B5EF4-FFF2-40B4-BE49-F238E27FC236}">
                <a16:creationId xmlns:a16="http://schemas.microsoft.com/office/drawing/2014/main" id="{7B5024E7-CF9D-429C-98FF-D43A3B03F74D}"/>
              </a:ext>
            </a:extLst>
          </p:cNvPr>
          <p:cNvSpPr txBox="1"/>
          <p:nvPr/>
        </p:nvSpPr>
        <p:spPr>
          <a:xfrm>
            <a:off x="7770851" y="3401994"/>
            <a:ext cx="2159630" cy="369332"/>
          </a:xfrm>
          <a:prstGeom prst="rect">
            <a:avLst/>
          </a:prstGeom>
          <a:noFill/>
        </p:spPr>
        <p:txBody>
          <a:bodyPr wrap="none" rtlCol="0">
            <a:spAutoFit/>
          </a:bodyPr>
          <a:lstStyle/>
          <a:p>
            <a:r>
              <a:rPr lang="en-US" b="1" dirty="0"/>
              <a:t>Total Responses = 48</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pic>
        <p:nvPicPr>
          <p:cNvPr id="4" name="Picture 3">
            <a:extLst>
              <a:ext uri="{FF2B5EF4-FFF2-40B4-BE49-F238E27FC236}">
                <a16:creationId xmlns:a16="http://schemas.microsoft.com/office/drawing/2014/main" id="{733E6774-D304-488E-921A-58BF5E22D937}"/>
              </a:ext>
            </a:extLst>
          </p:cNvPr>
          <p:cNvPicPr>
            <a:picLocks noChangeAspect="1"/>
          </p:cNvPicPr>
          <p:nvPr/>
        </p:nvPicPr>
        <p:blipFill>
          <a:blip r:embed="rId4"/>
          <a:stretch>
            <a:fillRect/>
          </a:stretch>
        </p:blipFill>
        <p:spPr>
          <a:xfrm>
            <a:off x="4043684" y="1936076"/>
            <a:ext cx="3448050" cy="3578165"/>
          </a:xfrm>
          <a:prstGeom prst="rect">
            <a:avLst/>
          </a:prstGeom>
        </p:spPr>
      </p:pic>
      <p:sp>
        <p:nvSpPr>
          <p:cNvPr id="6" name="TextBox 5">
            <a:extLst>
              <a:ext uri="{FF2B5EF4-FFF2-40B4-BE49-F238E27FC236}">
                <a16:creationId xmlns:a16="http://schemas.microsoft.com/office/drawing/2014/main" id="{0C7250DA-5862-4254-990E-4B6C4EE1EDDC}"/>
              </a:ext>
            </a:extLst>
          </p:cNvPr>
          <p:cNvSpPr txBox="1"/>
          <p:nvPr/>
        </p:nvSpPr>
        <p:spPr>
          <a:xfrm>
            <a:off x="4430076" y="3276585"/>
            <a:ext cx="1269508" cy="461665"/>
          </a:xfrm>
          <a:prstGeom prst="rect">
            <a:avLst/>
          </a:prstGeom>
          <a:noFill/>
        </p:spPr>
        <p:txBody>
          <a:bodyPr wrap="square" rtlCol="0">
            <a:spAutoFit/>
          </a:bodyPr>
          <a:lstStyle/>
          <a:p>
            <a:pPr algn="ctr"/>
            <a:r>
              <a:rPr lang="en-US" sz="1200" b="1" dirty="0">
                <a:solidFill>
                  <a:schemeClr val="bg1"/>
                </a:solidFill>
              </a:rPr>
              <a:t>Providers = 23</a:t>
            </a:r>
          </a:p>
          <a:p>
            <a:pPr algn="ctr"/>
            <a:r>
              <a:rPr lang="en-US" sz="1200" b="1" dirty="0">
                <a:solidFill>
                  <a:schemeClr val="bg1"/>
                </a:solidFill>
              </a:rPr>
              <a:t>48%</a:t>
            </a:r>
          </a:p>
        </p:txBody>
      </p:sp>
      <p:sp>
        <p:nvSpPr>
          <p:cNvPr id="9" name="TextBox 8">
            <a:extLst>
              <a:ext uri="{FF2B5EF4-FFF2-40B4-BE49-F238E27FC236}">
                <a16:creationId xmlns:a16="http://schemas.microsoft.com/office/drawing/2014/main" id="{EB589B9B-3BA0-4BA2-B110-5CEC66F74822}"/>
              </a:ext>
            </a:extLst>
          </p:cNvPr>
          <p:cNvSpPr txBox="1"/>
          <p:nvPr/>
        </p:nvSpPr>
        <p:spPr>
          <a:xfrm>
            <a:off x="5699584" y="3725158"/>
            <a:ext cx="1735111" cy="461665"/>
          </a:xfrm>
          <a:prstGeom prst="rect">
            <a:avLst/>
          </a:prstGeom>
          <a:noFill/>
        </p:spPr>
        <p:txBody>
          <a:bodyPr wrap="square" rtlCol="0">
            <a:spAutoFit/>
          </a:bodyPr>
          <a:lstStyle/>
          <a:p>
            <a:pPr algn="ctr"/>
            <a:r>
              <a:rPr lang="en-US" sz="1200" b="1" dirty="0">
                <a:solidFill>
                  <a:schemeClr val="bg1"/>
                </a:solidFill>
              </a:rPr>
              <a:t>Suppliers = 22</a:t>
            </a:r>
          </a:p>
          <a:p>
            <a:pPr algn="ctr"/>
            <a:r>
              <a:rPr lang="en-US" sz="1200" b="1" dirty="0">
                <a:solidFill>
                  <a:schemeClr val="bg1"/>
                </a:solidFill>
              </a:rPr>
              <a:t>46%</a:t>
            </a:r>
          </a:p>
        </p:txBody>
      </p:sp>
    </p:spTree>
    <p:extLst>
      <p:ext uri="{BB962C8B-B14F-4D97-AF65-F5344CB8AC3E}">
        <p14:creationId xmlns:p14="http://schemas.microsoft.com/office/powerpoint/2010/main" val="215124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graphicFrame>
        <p:nvGraphicFramePr>
          <p:cNvPr id="9" name="Chart 8">
            <a:extLst>
              <a:ext uri="{FF2B5EF4-FFF2-40B4-BE49-F238E27FC236}">
                <a16:creationId xmlns:a16="http://schemas.microsoft.com/office/drawing/2014/main" id="{6D187BE7-B987-408E-A4F0-35315533B4FD}"/>
              </a:ext>
            </a:extLst>
          </p:cNvPr>
          <p:cNvGraphicFramePr>
            <a:graphicFrameLocks/>
          </p:cNvGraphicFramePr>
          <p:nvPr>
            <p:extLst>
              <p:ext uri="{D42A27DB-BD31-4B8C-83A1-F6EECF244321}">
                <p14:modId xmlns:p14="http://schemas.microsoft.com/office/powerpoint/2010/main" val="3925513476"/>
              </p:ext>
            </p:extLst>
          </p:nvPr>
        </p:nvGraphicFramePr>
        <p:xfrm>
          <a:off x="862177" y="2755764"/>
          <a:ext cx="4572000" cy="31543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06E8B26F-06BB-44E6-8C66-48D14CE0BADA}"/>
              </a:ext>
            </a:extLst>
          </p:cNvPr>
          <p:cNvGraphicFramePr>
            <a:graphicFrameLocks/>
          </p:cNvGraphicFramePr>
          <p:nvPr>
            <p:extLst>
              <p:ext uri="{D42A27DB-BD31-4B8C-83A1-F6EECF244321}">
                <p14:modId xmlns:p14="http://schemas.microsoft.com/office/powerpoint/2010/main" val="2980516540"/>
              </p:ext>
            </p:extLst>
          </p:nvPr>
        </p:nvGraphicFramePr>
        <p:xfrm>
          <a:off x="6224727" y="2755763"/>
          <a:ext cx="4572000" cy="315438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a:extLst>
              <a:ext uri="{FF2B5EF4-FFF2-40B4-BE49-F238E27FC236}">
                <a16:creationId xmlns:a16="http://schemas.microsoft.com/office/drawing/2014/main" id="{161B7AF3-EB07-4A23-9A3F-BCAC737B08E3}"/>
              </a:ext>
            </a:extLst>
          </p:cNvPr>
          <p:cNvSpPr/>
          <p:nvPr/>
        </p:nvSpPr>
        <p:spPr>
          <a:xfrm>
            <a:off x="2551569" y="2109383"/>
            <a:ext cx="7088861" cy="646331"/>
          </a:xfrm>
          <a:prstGeom prst="rect">
            <a:avLst/>
          </a:prstGeom>
        </p:spPr>
        <p:txBody>
          <a:bodyPr wrap="square">
            <a:spAutoFit/>
          </a:bodyPr>
          <a:lstStyle/>
          <a:p>
            <a:pPr algn="ctr"/>
            <a:r>
              <a:rPr lang="en-US" b="1" dirty="0">
                <a:solidFill>
                  <a:srgbClr val="0070C0"/>
                </a:solidFill>
              </a:rPr>
              <a:t>What do you envision the inflationary/deflationary rates will be </a:t>
            </a:r>
          </a:p>
          <a:p>
            <a:pPr algn="ctr"/>
            <a:r>
              <a:rPr lang="en-US" b="1" dirty="0">
                <a:solidFill>
                  <a:srgbClr val="0070C0"/>
                </a:solidFill>
              </a:rPr>
              <a:t>across the healthcare industry in the following 3 time periods?:</a:t>
            </a:r>
          </a:p>
        </p:txBody>
      </p:sp>
    </p:spTree>
    <p:extLst>
      <p:ext uri="{BB962C8B-B14F-4D97-AF65-F5344CB8AC3E}">
        <p14:creationId xmlns:p14="http://schemas.microsoft.com/office/powerpoint/2010/main" val="354143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sp>
        <p:nvSpPr>
          <p:cNvPr id="9" name="Rectangle 8">
            <a:extLst>
              <a:ext uri="{FF2B5EF4-FFF2-40B4-BE49-F238E27FC236}">
                <a16:creationId xmlns:a16="http://schemas.microsoft.com/office/drawing/2014/main" id="{94AF8328-2385-4AF7-B0B0-DD2897CCA54B}"/>
              </a:ext>
            </a:extLst>
          </p:cNvPr>
          <p:cNvSpPr/>
          <p:nvPr/>
        </p:nvSpPr>
        <p:spPr>
          <a:xfrm>
            <a:off x="2395849" y="2182187"/>
            <a:ext cx="7400299" cy="646331"/>
          </a:xfrm>
          <a:prstGeom prst="rect">
            <a:avLst/>
          </a:prstGeom>
        </p:spPr>
        <p:txBody>
          <a:bodyPr wrap="square">
            <a:spAutoFit/>
          </a:bodyPr>
          <a:lstStyle/>
          <a:p>
            <a:pPr algn="ctr"/>
            <a:r>
              <a:rPr lang="en-US" b="1" dirty="0">
                <a:solidFill>
                  <a:srgbClr val="0070C0"/>
                </a:solidFill>
              </a:rPr>
              <a:t>What do you envision the inflationary/deflationary rates will be </a:t>
            </a:r>
          </a:p>
          <a:p>
            <a:pPr algn="ctr"/>
            <a:r>
              <a:rPr lang="en-US" b="1" dirty="0">
                <a:solidFill>
                  <a:srgbClr val="0070C0"/>
                </a:solidFill>
              </a:rPr>
              <a:t>across the healthcare industry in the following 3 time periods (continued)?:</a:t>
            </a:r>
          </a:p>
        </p:txBody>
      </p:sp>
      <p:graphicFrame>
        <p:nvGraphicFramePr>
          <p:cNvPr id="10" name="Chart 9">
            <a:extLst>
              <a:ext uri="{FF2B5EF4-FFF2-40B4-BE49-F238E27FC236}">
                <a16:creationId xmlns:a16="http://schemas.microsoft.com/office/drawing/2014/main" id="{ADDE931C-CAF2-4460-B775-37807A350266}"/>
              </a:ext>
            </a:extLst>
          </p:cNvPr>
          <p:cNvGraphicFramePr>
            <a:graphicFrameLocks/>
          </p:cNvGraphicFramePr>
          <p:nvPr>
            <p:extLst>
              <p:ext uri="{D42A27DB-BD31-4B8C-83A1-F6EECF244321}">
                <p14:modId xmlns:p14="http://schemas.microsoft.com/office/powerpoint/2010/main" val="2715469833"/>
              </p:ext>
            </p:extLst>
          </p:nvPr>
        </p:nvGraphicFramePr>
        <p:xfrm>
          <a:off x="3225877" y="2983016"/>
          <a:ext cx="5740245" cy="32731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2055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graphicFrame>
        <p:nvGraphicFramePr>
          <p:cNvPr id="12" name="Chart 11">
            <a:extLst>
              <a:ext uri="{FF2B5EF4-FFF2-40B4-BE49-F238E27FC236}">
                <a16:creationId xmlns:a16="http://schemas.microsoft.com/office/drawing/2014/main" id="{F69A2510-8257-4614-A059-38341F054204}"/>
              </a:ext>
            </a:extLst>
          </p:cNvPr>
          <p:cNvGraphicFramePr>
            <a:graphicFrameLocks/>
          </p:cNvGraphicFramePr>
          <p:nvPr>
            <p:extLst>
              <p:ext uri="{D42A27DB-BD31-4B8C-83A1-F6EECF244321}">
                <p14:modId xmlns:p14="http://schemas.microsoft.com/office/powerpoint/2010/main" val="1351660243"/>
              </p:ext>
            </p:extLst>
          </p:nvPr>
        </p:nvGraphicFramePr>
        <p:xfrm>
          <a:off x="4612888" y="2202420"/>
          <a:ext cx="6270702" cy="4237461"/>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C06AD898-9DFA-48C4-8DA9-A781B9376205}"/>
              </a:ext>
            </a:extLst>
          </p:cNvPr>
          <p:cNvSpPr txBox="1"/>
          <p:nvPr/>
        </p:nvSpPr>
        <p:spPr>
          <a:xfrm>
            <a:off x="1397422" y="2202420"/>
            <a:ext cx="2893841" cy="2246769"/>
          </a:xfrm>
          <a:prstGeom prst="rect">
            <a:avLst/>
          </a:prstGeom>
          <a:noFill/>
        </p:spPr>
        <p:txBody>
          <a:bodyPr wrap="square" rtlCol="0">
            <a:spAutoFit/>
          </a:bodyPr>
          <a:lstStyle/>
          <a:p>
            <a:pPr algn="r"/>
            <a:r>
              <a:rPr lang="en-US" sz="2000" b="1" dirty="0">
                <a:solidFill>
                  <a:srgbClr val="0070C0"/>
                </a:solidFill>
              </a:rPr>
              <a:t>From your perspective, which of the following will be drivers of inflation/deflation in the healthcare industry over the next 18 months?  Pick all that you think apply:</a:t>
            </a:r>
          </a:p>
        </p:txBody>
      </p:sp>
      <p:sp>
        <p:nvSpPr>
          <p:cNvPr id="3" name="TextBox 2">
            <a:extLst>
              <a:ext uri="{FF2B5EF4-FFF2-40B4-BE49-F238E27FC236}">
                <a16:creationId xmlns:a16="http://schemas.microsoft.com/office/drawing/2014/main" id="{25A52D65-A77F-459E-B04C-E7331DC92B9B}"/>
              </a:ext>
            </a:extLst>
          </p:cNvPr>
          <p:cNvSpPr txBox="1"/>
          <p:nvPr/>
        </p:nvSpPr>
        <p:spPr>
          <a:xfrm>
            <a:off x="669171" y="4872111"/>
            <a:ext cx="3154325" cy="1200329"/>
          </a:xfrm>
          <a:prstGeom prst="rect">
            <a:avLst/>
          </a:prstGeom>
          <a:noFill/>
        </p:spPr>
        <p:txBody>
          <a:bodyPr wrap="none" rtlCol="0">
            <a:spAutoFit/>
          </a:bodyPr>
          <a:lstStyle/>
          <a:p>
            <a:r>
              <a:rPr lang="en-US" b="1" dirty="0">
                <a:solidFill>
                  <a:srgbClr val="00B050"/>
                </a:solidFill>
              </a:rPr>
              <a:t>Other:</a:t>
            </a:r>
          </a:p>
          <a:p>
            <a:r>
              <a:rPr lang="en-US" b="1" dirty="0">
                <a:solidFill>
                  <a:srgbClr val="00B050"/>
                </a:solidFill>
              </a:rPr>
              <a:t>More inventory/finished goods</a:t>
            </a:r>
          </a:p>
          <a:p>
            <a:r>
              <a:rPr lang="en-US" b="1" dirty="0">
                <a:solidFill>
                  <a:srgbClr val="00B050"/>
                </a:solidFill>
              </a:rPr>
              <a:t>Foreign currency exchange</a:t>
            </a:r>
          </a:p>
          <a:p>
            <a:r>
              <a:rPr lang="en-US" b="1" dirty="0">
                <a:solidFill>
                  <a:srgbClr val="00B050"/>
                </a:solidFill>
              </a:rPr>
              <a:t>Raw material pricing</a:t>
            </a:r>
          </a:p>
        </p:txBody>
      </p:sp>
    </p:spTree>
    <p:extLst>
      <p:ext uri="{BB962C8B-B14F-4D97-AF65-F5344CB8AC3E}">
        <p14:creationId xmlns:p14="http://schemas.microsoft.com/office/powerpoint/2010/main" val="170539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graphicFrame>
        <p:nvGraphicFramePr>
          <p:cNvPr id="10" name="Chart 9">
            <a:extLst>
              <a:ext uri="{FF2B5EF4-FFF2-40B4-BE49-F238E27FC236}">
                <a16:creationId xmlns:a16="http://schemas.microsoft.com/office/drawing/2014/main" id="{636DC097-BFCD-4A54-AA77-D17020B991A7}"/>
              </a:ext>
            </a:extLst>
          </p:cNvPr>
          <p:cNvGraphicFramePr>
            <a:graphicFrameLocks/>
          </p:cNvGraphicFramePr>
          <p:nvPr>
            <p:extLst>
              <p:ext uri="{D42A27DB-BD31-4B8C-83A1-F6EECF244321}">
                <p14:modId xmlns:p14="http://schemas.microsoft.com/office/powerpoint/2010/main" val="1812351719"/>
              </p:ext>
            </p:extLst>
          </p:nvPr>
        </p:nvGraphicFramePr>
        <p:xfrm>
          <a:off x="1761891" y="2067273"/>
          <a:ext cx="9188605" cy="43061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700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sp>
        <p:nvSpPr>
          <p:cNvPr id="2" name="Rectangle 1">
            <a:extLst>
              <a:ext uri="{FF2B5EF4-FFF2-40B4-BE49-F238E27FC236}">
                <a16:creationId xmlns:a16="http://schemas.microsoft.com/office/drawing/2014/main" id="{934456BD-B291-4672-8388-2AAE1C2EE8A7}"/>
              </a:ext>
            </a:extLst>
          </p:cNvPr>
          <p:cNvSpPr/>
          <p:nvPr/>
        </p:nvSpPr>
        <p:spPr>
          <a:xfrm>
            <a:off x="3012874" y="2228353"/>
            <a:ext cx="6096000" cy="923330"/>
          </a:xfrm>
          <a:prstGeom prst="rect">
            <a:avLst/>
          </a:prstGeom>
        </p:spPr>
        <p:txBody>
          <a:bodyPr>
            <a:spAutoFit/>
          </a:bodyPr>
          <a:lstStyle/>
          <a:p>
            <a:pPr algn="ctr"/>
            <a:r>
              <a:rPr lang="en-US" b="1" dirty="0">
                <a:solidFill>
                  <a:srgbClr val="0070C0"/>
                </a:solidFill>
                <a:latin typeface="Open Sans" panose="020B0606030504020204" pitchFamily="34" charset="0"/>
                <a:ea typeface="Open Sans" panose="020B0606030504020204" pitchFamily="34" charset="0"/>
                <a:cs typeface="Open Sans" panose="020B0606030504020204" pitchFamily="34" charset="0"/>
              </a:rPr>
              <a:t>Please share here any comments about anticipated inflation/deflation in the healthcare industry </a:t>
            </a:r>
          </a:p>
          <a:p>
            <a:pPr algn="ctr"/>
            <a:r>
              <a:rPr lang="en-US" b="1" dirty="0">
                <a:solidFill>
                  <a:srgbClr val="0070C0"/>
                </a:solidFill>
                <a:latin typeface="Open Sans" panose="020B0606030504020204" pitchFamily="34" charset="0"/>
                <a:ea typeface="Open Sans" panose="020B0606030504020204" pitchFamily="34" charset="0"/>
                <a:cs typeface="Open Sans" panose="020B0606030504020204" pitchFamily="34" charset="0"/>
              </a:rPr>
              <a:t>over the next 18 months: </a:t>
            </a:r>
          </a:p>
        </p:txBody>
      </p:sp>
      <p:graphicFrame>
        <p:nvGraphicFramePr>
          <p:cNvPr id="4" name="Table 3">
            <a:extLst>
              <a:ext uri="{FF2B5EF4-FFF2-40B4-BE49-F238E27FC236}">
                <a16:creationId xmlns:a16="http://schemas.microsoft.com/office/drawing/2014/main" id="{F83A75AA-A8B8-486F-AE82-71E189958A2C}"/>
              </a:ext>
            </a:extLst>
          </p:cNvPr>
          <p:cNvGraphicFramePr>
            <a:graphicFrameLocks noGrp="1"/>
          </p:cNvGraphicFramePr>
          <p:nvPr>
            <p:extLst>
              <p:ext uri="{D42A27DB-BD31-4B8C-83A1-F6EECF244321}">
                <p14:modId xmlns:p14="http://schemas.microsoft.com/office/powerpoint/2010/main" val="3455636566"/>
              </p:ext>
            </p:extLst>
          </p:nvPr>
        </p:nvGraphicFramePr>
        <p:xfrm>
          <a:off x="1830644" y="4425180"/>
          <a:ext cx="3937000" cy="1841500"/>
        </p:xfrm>
        <a:graphic>
          <a:graphicData uri="http://schemas.openxmlformats.org/drawingml/2006/table">
            <a:tbl>
              <a:tblPr/>
              <a:tblGrid>
                <a:gridCol w="3937000">
                  <a:extLst>
                    <a:ext uri="{9D8B030D-6E8A-4147-A177-3AD203B41FA5}">
                      <a16:colId xmlns:a16="http://schemas.microsoft.com/office/drawing/2014/main" val="209263238"/>
                    </a:ext>
                  </a:extLst>
                </a:gridCol>
              </a:tblGrid>
              <a:tr h="736600">
                <a:tc>
                  <a:txBody>
                    <a:bodyPr/>
                    <a:lstStyle/>
                    <a:p>
                      <a:pPr algn="l" fontAlgn="b"/>
                      <a:r>
                        <a:rPr lang="en-US" sz="1100" b="0" i="0" u="none" strike="noStrike" dirty="0">
                          <a:solidFill>
                            <a:srgbClr val="000000"/>
                          </a:solidFill>
                          <a:effectLst/>
                          <a:latin typeface="Calibri" panose="020F0502020204030204" pitchFamily="34" charset="0"/>
                        </a:rPr>
                        <a:t>staffing shortages due to unemployment checks/stimulus checks leading to production issues and product shortages. Our company is having to increase wages to entice new hires which eventually will lead to price increases at the </a:t>
                      </a:r>
                      <a:r>
                        <a:rPr lang="en-US" sz="1100" b="0" i="0" u="none" strike="noStrike" dirty="0" err="1">
                          <a:solidFill>
                            <a:srgbClr val="000000"/>
                          </a:solidFill>
                          <a:effectLst/>
                          <a:latin typeface="Calibri" panose="020F0502020204030204" pitchFamily="34" charset="0"/>
                        </a:rPr>
                        <a:t>the</a:t>
                      </a:r>
                      <a:r>
                        <a:rPr lang="en-US" sz="1100" b="0" i="0" u="none" strike="noStrike" dirty="0">
                          <a:solidFill>
                            <a:srgbClr val="000000"/>
                          </a:solidFill>
                          <a:effectLst/>
                          <a:latin typeface="Calibri" panose="020F0502020204030204" pitchFamily="34" charset="0"/>
                        </a:rPr>
                        <a:t> hospital level.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042335"/>
                  </a:ext>
                </a:extLst>
              </a:tr>
              <a:tr h="184150">
                <a:tc>
                  <a:txBody>
                    <a:bodyPr/>
                    <a:lstStyle/>
                    <a:p>
                      <a:pPr algn="l" fontAlgn="b"/>
                      <a:r>
                        <a:rPr lang="en-US" sz="1100" b="0" i="0" u="none" strike="noStrike">
                          <a:solidFill>
                            <a:srgbClr val="000000"/>
                          </a:solidFill>
                          <a:effectLst/>
                          <a:latin typeface="Calibri" panose="020F0502020204030204" pitchFamily="34" charset="0"/>
                        </a:rPr>
                        <a:t>Cost of goods in the tech sector will rise.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6404414"/>
                  </a:ext>
                </a:extLst>
              </a:tr>
              <a:tr h="184150">
                <a:tc>
                  <a:txBody>
                    <a:bodyPr/>
                    <a:lstStyle/>
                    <a:p>
                      <a:pPr algn="l" fontAlgn="b"/>
                      <a:r>
                        <a:rPr lang="en-US" sz="1100" b="0" i="0" u="none" strike="noStrike">
                          <a:solidFill>
                            <a:srgbClr val="000000"/>
                          </a:solidFill>
                          <a:effectLst/>
                          <a:latin typeface="Calibri" panose="020F0502020204030204" pitchFamily="34" charset="0"/>
                        </a:rPr>
                        <a:t>Fed Ex, UPS and others wanting to renegotiate rates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899793"/>
                  </a:ext>
                </a:extLst>
              </a:tr>
              <a:tr h="368300">
                <a:tc>
                  <a:txBody>
                    <a:bodyPr/>
                    <a:lstStyle/>
                    <a:p>
                      <a:pPr algn="l" fontAlgn="b"/>
                      <a:r>
                        <a:rPr lang="en-US" sz="1100" b="0" i="0" u="none" strike="noStrike">
                          <a:solidFill>
                            <a:srgbClr val="000000"/>
                          </a:solidFill>
                          <a:effectLst/>
                          <a:latin typeface="Calibri" panose="020F0502020204030204" pitchFamily="34" charset="0"/>
                        </a:rPr>
                        <a:t>Labor, Transportation, raw materials and inventory costs are all going up.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5923"/>
                  </a:ext>
                </a:extLst>
              </a:tr>
              <a:tr h="184150">
                <a:tc>
                  <a:txBody>
                    <a:bodyPr/>
                    <a:lstStyle/>
                    <a:p>
                      <a:pPr algn="l" fontAlgn="b"/>
                      <a:r>
                        <a:rPr lang="en-US" sz="1100" b="0" i="0" u="none" strike="noStrike">
                          <a:solidFill>
                            <a:srgbClr val="000000"/>
                          </a:solidFill>
                          <a:effectLst/>
                          <a:latin typeface="Calibri" panose="020F0502020204030204" pitchFamily="34" charset="0"/>
                        </a:rPr>
                        <a:t>Shortages, shortages, shortages...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9818502"/>
                  </a:ext>
                </a:extLst>
              </a:tr>
              <a:tr h="184150">
                <a:tc>
                  <a:txBody>
                    <a:bodyPr/>
                    <a:lstStyle/>
                    <a:p>
                      <a:pPr algn="l" fontAlgn="b"/>
                      <a:r>
                        <a:rPr lang="en-US" sz="1100" b="0" i="0" u="none" strike="noStrike" dirty="0">
                          <a:solidFill>
                            <a:srgbClr val="000000"/>
                          </a:solidFill>
                          <a:effectLst/>
                          <a:latin typeface="Calibri" panose="020F0502020204030204" pitchFamily="34" charset="0"/>
                        </a:rPr>
                        <a:t>Current Federal policies would point to further inflation potential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8359185"/>
                  </a:ext>
                </a:extLst>
              </a:tr>
            </a:tbl>
          </a:graphicData>
        </a:graphic>
      </p:graphicFrame>
      <p:graphicFrame>
        <p:nvGraphicFramePr>
          <p:cNvPr id="6" name="Table 5">
            <a:extLst>
              <a:ext uri="{FF2B5EF4-FFF2-40B4-BE49-F238E27FC236}">
                <a16:creationId xmlns:a16="http://schemas.microsoft.com/office/drawing/2014/main" id="{B26120A8-2477-4257-B1FD-B9B7092BBC26}"/>
              </a:ext>
            </a:extLst>
          </p:cNvPr>
          <p:cNvGraphicFramePr>
            <a:graphicFrameLocks noGrp="1"/>
          </p:cNvGraphicFramePr>
          <p:nvPr>
            <p:extLst>
              <p:ext uri="{D42A27DB-BD31-4B8C-83A1-F6EECF244321}">
                <p14:modId xmlns:p14="http://schemas.microsoft.com/office/powerpoint/2010/main" val="4038357748"/>
              </p:ext>
            </p:extLst>
          </p:nvPr>
        </p:nvGraphicFramePr>
        <p:xfrm>
          <a:off x="6269564" y="3354309"/>
          <a:ext cx="3937000" cy="2919394"/>
        </p:xfrm>
        <a:graphic>
          <a:graphicData uri="http://schemas.openxmlformats.org/drawingml/2006/table">
            <a:tbl>
              <a:tblPr/>
              <a:tblGrid>
                <a:gridCol w="3937000">
                  <a:extLst>
                    <a:ext uri="{9D8B030D-6E8A-4147-A177-3AD203B41FA5}">
                      <a16:colId xmlns:a16="http://schemas.microsoft.com/office/drawing/2014/main" val="3446947326"/>
                    </a:ext>
                  </a:extLst>
                </a:gridCol>
              </a:tblGrid>
              <a:tr h="729848">
                <a:tc>
                  <a:txBody>
                    <a:bodyPr/>
                    <a:lstStyle/>
                    <a:p>
                      <a:pPr algn="l" fontAlgn="b"/>
                      <a:r>
                        <a:rPr lang="en-US" sz="1100" b="0" i="0" u="none" strike="noStrike" dirty="0">
                          <a:solidFill>
                            <a:srgbClr val="000000"/>
                          </a:solidFill>
                          <a:effectLst/>
                          <a:latin typeface="Calibri" panose="020F0502020204030204" pitchFamily="34" charset="0"/>
                        </a:rPr>
                        <a:t>Labor expenses are clearly increasing, and the global supply chain will not get better anytime soon.  Costs to ship product from Asia are escalating and will continue to do so for the foreseeable future.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963141"/>
                  </a:ext>
                </a:extLst>
              </a:tr>
              <a:tr h="729848">
                <a:tc>
                  <a:txBody>
                    <a:bodyPr/>
                    <a:lstStyle/>
                    <a:p>
                      <a:pPr algn="l" fontAlgn="b"/>
                      <a:r>
                        <a:rPr lang="en-US" sz="1100" b="0" i="0" u="none" strike="noStrike" dirty="0">
                          <a:solidFill>
                            <a:srgbClr val="000000"/>
                          </a:solidFill>
                          <a:effectLst/>
                          <a:latin typeface="Calibri" panose="020F0502020204030204" pitchFamily="34" charset="0"/>
                        </a:rPr>
                        <a:t>The current environment, the COVID-19 hangover will raise costs significantly. Labor, petroleum, shipping, etc. are all impacted and will be for 18-24 months. Suppliers can not just absorb these costs unilaterally this has to be a true supply chain collaboration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411928"/>
                  </a:ext>
                </a:extLst>
              </a:tr>
              <a:tr h="1094773">
                <a:tc>
                  <a:txBody>
                    <a:bodyPr/>
                    <a:lstStyle/>
                    <a:p>
                      <a:pPr algn="l" fontAlgn="b"/>
                      <a:r>
                        <a:rPr lang="en-US" sz="1100" b="0" i="0" u="none" strike="noStrike">
                          <a:solidFill>
                            <a:srgbClr val="000000"/>
                          </a:solidFill>
                          <a:effectLst/>
                          <a:latin typeface="Calibri" panose="020F0502020204030204" pitchFamily="34" charset="0"/>
                        </a:rPr>
                        <a:t>Granted we are approaching 20% of USA GDP as the Healthcare Industry but we cannot escape the larger trends in the US and global economy.   The FED seems perfectly content to let inflation run above 2% target, so the days of holding prices steady are gone.   basic commodities pricing are always difficult to predict, this year is even more volatile and running in the wrong direction.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152802"/>
                  </a:ext>
                </a:extLst>
              </a:tr>
              <a:tr h="364925">
                <a:tc>
                  <a:txBody>
                    <a:bodyPr/>
                    <a:lstStyle/>
                    <a:p>
                      <a:pPr algn="l" fontAlgn="b"/>
                      <a:r>
                        <a:rPr lang="en-US" sz="1100" b="0" i="0" u="none" strike="noStrike" dirty="0">
                          <a:solidFill>
                            <a:srgbClr val="000000"/>
                          </a:solidFill>
                          <a:effectLst/>
                          <a:latin typeface="Calibri" panose="020F0502020204030204" pitchFamily="34" charset="0"/>
                        </a:rPr>
                        <a:t>We see higher than average inflation across industries including healthcare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770258"/>
                  </a:ext>
                </a:extLst>
              </a:tr>
            </a:tbl>
          </a:graphicData>
        </a:graphic>
      </p:graphicFrame>
      <p:sp>
        <p:nvSpPr>
          <p:cNvPr id="9" name="TextBox 8">
            <a:extLst>
              <a:ext uri="{FF2B5EF4-FFF2-40B4-BE49-F238E27FC236}">
                <a16:creationId xmlns:a16="http://schemas.microsoft.com/office/drawing/2014/main" id="{9DE814D1-4952-48EF-B189-6FFA9AAEA8E0}"/>
              </a:ext>
            </a:extLst>
          </p:cNvPr>
          <p:cNvSpPr txBox="1"/>
          <p:nvPr/>
        </p:nvSpPr>
        <p:spPr>
          <a:xfrm>
            <a:off x="2207491" y="3611418"/>
            <a:ext cx="3176382" cy="369332"/>
          </a:xfrm>
          <a:prstGeom prst="rect">
            <a:avLst/>
          </a:prstGeom>
          <a:noFill/>
        </p:spPr>
        <p:txBody>
          <a:bodyPr wrap="none" rtlCol="0">
            <a:spAutoFit/>
          </a:bodyPr>
          <a:lstStyle/>
          <a:p>
            <a:r>
              <a:rPr lang="en-US" b="1" dirty="0">
                <a:solidFill>
                  <a:srgbClr val="0070C0"/>
                </a:solidFill>
              </a:rPr>
              <a:t>Suppliers shared their thoughts</a:t>
            </a:r>
          </a:p>
        </p:txBody>
      </p:sp>
    </p:spTree>
    <p:extLst>
      <p:ext uri="{BB962C8B-B14F-4D97-AF65-F5344CB8AC3E}">
        <p14:creationId xmlns:p14="http://schemas.microsoft.com/office/powerpoint/2010/main" val="270923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2"/>
          <a:stretch>
            <a:fillRect/>
          </a:stretch>
        </p:blipFill>
        <p:spPr>
          <a:xfrm>
            <a:off x="614527" y="210852"/>
            <a:ext cx="2533650" cy="971550"/>
          </a:xfrm>
          <a:prstGeom prst="rect">
            <a:avLst/>
          </a:prstGeom>
        </p:spPr>
      </p:pic>
      <p:sp>
        <p:nvSpPr>
          <p:cNvPr id="5" name="TextBox 4">
            <a:extLst>
              <a:ext uri="{FF2B5EF4-FFF2-40B4-BE49-F238E27FC236}">
                <a16:creationId xmlns:a16="http://schemas.microsoft.com/office/drawing/2014/main" id="{33C8A9DE-3AD9-4C0B-BDC2-4D7967056C83}"/>
              </a:ext>
            </a:extLst>
          </p:cNvPr>
          <p:cNvSpPr txBox="1"/>
          <p:nvPr/>
        </p:nvSpPr>
        <p:spPr>
          <a:xfrm>
            <a:off x="4192859" y="3401994"/>
            <a:ext cx="1494264" cy="923330"/>
          </a:xfrm>
          <a:prstGeom prst="rect">
            <a:avLst/>
          </a:prstGeom>
          <a:noFill/>
        </p:spPr>
        <p:txBody>
          <a:bodyPr wrap="square" rtlCol="0">
            <a:spAutoFit/>
          </a:bodyPr>
          <a:lstStyle/>
          <a:p>
            <a:pPr algn="ctr"/>
            <a:r>
              <a:rPr lang="en-US" dirty="0">
                <a:solidFill>
                  <a:schemeClr val="bg1"/>
                </a:solidFill>
              </a:rPr>
              <a:t>SMI Provider Members</a:t>
            </a:r>
          </a:p>
          <a:p>
            <a:pPr algn="ctr"/>
            <a:r>
              <a:rPr lang="en-US" dirty="0">
                <a:solidFill>
                  <a:schemeClr val="bg1"/>
                </a:solidFill>
              </a:rPr>
              <a:t>(23)</a:t>
            </a:r>
          </a:p>
        </p:txBody>
      </p:sp>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sp>
        <p:nvSpPr>
          <p:cNvPr id="9" name="Rectangle 8">
            <a:extLst>
              <a:ext uri="{FF2B5EF4-FFF2-40B4-BE49-F238E27FC236}">
                <a16:creationId xmlns:a16="http://schemas.microsoft.com/office/drawing/2014/main" id="{780EC413-3965-4DE8-B8D0-FCF4C5215AE7}"/>
              </a:ext>
            </a:extLst>
          </p:cNvPr>
          <p:cNvSpPr/>
          <p:nvPr/>
        </p:nvSpPr>
        <p:spPr>
          <a:xfrm>
            <a:off x="3012874" y="2228353"/>
            <a:ext cx="6096000" cy="923330"/>
          </a:xfrm>
          <a:prstGeom prst="rect">
            <a:avLst/>
          </a:prstGeom>
        </p:spPr>
        <p:txBody>
          <a:bodyPr>
            <a:spAutoFit/>
          </a:bodyPr>
          <a:lstStyle/>
          <a:p>
            <a:pPr algn="ctr"/>
            <a:r>
              <a:rPr lang="en-US" b="1" dirty="0">
                <a:solidFill>
                  <a:srgbClr val="0070C0"/>
                </a:solidFill>
                <a:latin typeface="Open Sans" panose="020B0606030504020204" pitchFamily="34" charset="0"/>
                <a:ea typeface="Open Sans" panose="020B0606030504020204" pitchFamily="34" charset="0"/>
                <a:cs typeface="Open Sans" panose="020B0606030504020204" pitchFamily="34" charset="0"/>
              </a:rPr>
              <a:t>Please share here any comments about anticipated inflation/deflation in the healthcare industry </a:t>
            </a:r>
          </a:p>
          <a:p>
            <a:pPr algn="ctr"/>
            <a:r>
              <a:rPr lang="en-US" b="1" dirty="0">
                <a:solidFill>
                  <a:srgbClr val="0070C0"/>
                </a:solidFill>
                <a:latin typeface="Open Sans" panose="020B0606030504020204" pitchFamily="34" charset="0"/>
                <a:ea typeface="Open Sans" panose="020B0606030504020204" pitchFamily="34" charset="0"/>
                <a:cs typeface="Open Sans" panose="020B0606030504020204" pitchFamily="34" charset="0"/>
              </a:rPr>
              <a:t>over the next 18 months: </a:t>
            </a:r>
          </a:p>
        </p:txBody>
      </p:sp>
      <p:graphicFrame>
        <p:nvGraphicFramePr>
          <p:cNvPr id="2" name="Table 1">
            <a:extLst>
              <a:ext uri="{FF2B5EF4-FFF2-40B4-BE49-F238E27FC236}">
                <a16:creationId xmlns:a16="http://schemas.microsoft.com/office/drawing/2014/main" id="{05BE819D-50D0-4E9D-BE91-834F5D5ED8AA}"/>
              </a:ext>
            </a:extLst>
          </p:cNvPr>
          <p:cNvGraphicFramePr>
            <a:graphicFrameLocks noGrp="1"/>
          </p:cNvGraphicFramePr>
          <p:nvPr>
            <p:extLst>
              <p:ext uri="{D42A27DB-BD31-4B8C-83A1-F6EECF244321}">
                <p14:modId xmlns:p14="http://schemas.microsoft.com/office/powerpoint/2010/main" val="638235847"/>
              </p:ext>
            </p:extLst>
          </p:nvPr>
        </p:nvGraphicFramePr>
        <p:xfrm>
          <a:off x="6379400" y="3452288"/>
          <a:ext cx="3937000" cy="2946400"/>
        </p:xfrm>
        <a:graphic>
          <a:graphicData uri="http://schemas.openxmlformats.org/drawingml/2006/table">
            <a:tbl>
              <a:tblPr/>
              <a:tblGrid>
                <a:gridCol w="3937000">
                  <a:extLst>
                    <a:ext uri="{9D8B030D-6E8A-4147-A177-3AD203B41FA5}">
                      <a16:colId xmlns:a16="http://schemas.microsoft.com/office/drawing/2014/main" val="2594406831"/>
                    </a:ext>
                  </a:extLst>
                </a:gridCol>
              </a:tblGrid>
              <a:tr h="552450">
                <a:tc>
                  <a:txBody>
                    <a:bodyPr/>
                    <a:lstStyle/>
                    <a:p>
                      <a:pPr algn="l" fontAlgn="b"/>
                      <a:r>
                        <a:rPr lang="en-US" sz="1100" b="0" i="0" u="none" strike="noStrike" dirty="0">
                          <a:solidFill>
                            <a:srgbClr val="000000"/>
                          </a:solidFill>
                          <a:effectLst/>
                          <a:latin typeface="Calibri" panose="020F0502020204030204" pitchFamily="34" charset="0"/>
                        </a:rPr>
                        <a:t>labor will be a challenge but I'm hoping this is in the shorter-term period. We still may have some healthcare that has been delayed which could lead to increased volumes in the near term.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3265174"/>
                  </a:ext>
                </a:extLst>
              </a:tr>
              <a:tr h="368300">
                <a:tc>
                  <a:txBody>
                    <a:bodyPr/>
                    <a:lstStyle/>
                    <a:p>
                      <a:pPr algn="l" fontAlgn="b"/>
                      <a:r>
                        <a:rPr lang="en-US" sz="1100" b="0" i="0" u="none" strike="noStrike">
                          <a:solidFill>
                            <a:srgbClr val="000000"/>
                          </a:solidFill>
                          <a:effectLst/>
                          <a:latin typeface="Calibri" panose="020F0502020204030204" pitchFamily="34" charset="0"/>
                        </a:rPr>
                        <a:t>Observing less competition and more proprietary products with fewer alternatives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9123446"/>
                  </a:ext>
                </a:extLst>
              </a:tr>
              <a:tr h="736600">
                <a:tc>
                  <a:txBody>
                    <a:bodyPr/>
                    <a:lstStyle/>
                    <a:p>
                      <a:pPr algn="l" fontAlgn="b"/>
                      <a:r>
                        <a:rPr lang="en-US" sz="1100" b="0" i="0" u="none" strike="noStrike" dirty="0">
                          <a:solidFill>
                            <a:srgbClr val="000000"/>
                          </a:solidFill>
                          <a:effectLst/>
                          <a:latin typeface="Calibri" panose="020F0502020204030204" pitchFamily="34" charset="0"/>
                        </a:rPr>
                        <a:t>Currently, demand is out pacing supply due to supply chain issues, manufacturing shutdowns, and government stimulus. It seems plausible that most of these are temporary situations brought on by COVID rather than long term structural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809727"/>
                  </a:ext>
                </a:extLst>
              </a:tr>
              <a:tr h="920750">
                <a:tc>
                  <a:txBody>
                    <a:bodyPr/>
                    <a:lstStyle/>
                    <a:p>
                      <a:pPr algn="l" fontAlgn="b"/>
                      <a:r>
                        <a:rPr lang="en-US" sz="1100" b="0" i="0" u="none" strike="noStrike">
                          <a:solidFill>
                            <a:srgbClr val="000000"/>
                          </a:solidFill>
                          <a:effectLst/>
                          <a:latin typeface="Calibri" panose="020F0502020204030204" pitchFamily="34" charset="0"/>
                        </a:rPr>
                        <a:t>Drugs are the biggest concern.  Manufacturers are rarely open to discuss countries of manufacture, and supply manipulation is only getting worse.  Companies will use this as an excuse to pass along even more exorbitant price increases, be it specialty or generic drugs.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5325173"/>
                  </a:ext>
                </a:extLst>
              </a:tr>
              <a:tr h="184150">
                <a:tc>
                  <a:txBody>
                    <a:bodyPr/>
                    <a:lstStyle/>
                    <a:p>
                      <a:pPr algn="l" fontAlgn="b"/>
                      <a:r>
                        <a:rPr lang="en-US" sz="1100" b="0" i="0" u="none" strike="noStrike">
                          <a:solidFill>
                            <a:srgbClr val="000000"/>
                          </a:solidFill>
                          <a:effectLst/>
                          <a:latin typeface="Calibri" panose="020F0502020204030204" pitchFamily="34" charset="0"/>
                        </a:rPr>
                        <a:t>Freight costs are of huge concern to me.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521622"/>
                  </a:ext>
                </a:extLst>
              </a:tr>
              <a:tr h="184150">
                <a:tc>
                  <a:txBody>
                    <a:bodyPr/>
                    <a:lstStyle/>
                    <a:p>
                      <a:pPr algn="l" fontAlgn="b"/>
                      <a:r>
                        <a:rPr lang="en-US" sz="1100" b="0" i="0" u="none" strike="noStrike" dirty="0">
                          <a:solidFill>
                            <a:srgbClr val="000000"/>
                          </a:solidFill>
                          <a:effectLst/>
                          <a:latin typeface="Calibri" panose="020F0502020204030204" pitchFamily="34" charset="0"/>
                        </a:rPr>
                        <a:t>Going to be a "bumpy ride"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392388"/>
                  </a:ext>
                </a:extLst>
              </a:tr>
            </a:tbl>
          </a:graphicData>
        </a:graphic>
      </p:graphicFrame>
      <p:graphicFrame>
        <p:nvGraphicFramePr>
          <p:cNvPr id="3" name="Table 2">
            <a:extLst>
              <a:ext uri="{FF2B5EF4-FFF2-40B4-BE49-F238E27FC236}">
                <a16:creationId xmlns:a16="http://schemas.microsoft.com/office/drawing/2014/main" id="{3971CC64-32DF-4DFF-B28F-60098673FEDB}"/>
              </a:ext>
            </a:extLst>
          </p:cNvPr>
          <p:cNvGraphicFramePr>
            <a:graphicFrameLocks noGrp="1"/>
          </p:cNvGraphicFramePr>
          <p:nvPr>
            <p:extLst>
              <p:ext uri="{D42A27DB-BD31-4B8C-83A1-F6EECF244321}">
                <p14:modId xmlns:p14="http://schemas.microsoft.com/office/powerpoint/2010/main" val="442250488"/>
              </p:ext>
            </p:extLst>
          </p:nvPr>
        </p:nvGraphicFramePr>
        <p:xfrm>
          <a:off x="1532082" y="4230081"/>
          <a:ext cx="3937000" cy="2209800"/>
        </p:xfrm>
        <a:graphic>
          <a:graphicData uri="http://schemas.openxmlformats.org/drawingml/2006/table">
            <a:tbl>
              <a:tblPr/>
              <a:tblGrid>
                <a:gridCol w="3937000">
                  <a:extLst>
                    <a:ext uri="{9D8B030D-6E8A-4147-A177-3AD203B41FA5}">
                      <a16:colId xmlns:a16="http://schemas.microsoft.com/office/drawing/2014/main" val="3990168762"/>
                    </a:ext>
                  </a:extLst>
                </a:gridCol>
              </a:tblGrid>
              <a:tr h="1289050">
                <a:tc>
                  <a:txBody>
                    <a:bodyPr/>
                    <a:lstStyle/>
                    <a:p>
                      <a:pPr algn="l" fontAlgn="b"/>
                      <a:r>
                        <a:rPr lang="en-US" sz="1100" b="0" i="0" u="none" strike="noStrike">
                          <a:solidFill>
                            <a:srgbClr val="000000"/>
                          </a:solidFill>
                          <a:effectLst/>
                          <a:latin typeface="Calibri" panose="020F0502020204030204" pitchFamily="34" charset="0"/>
                        </a:rPr>
                        <a:t>I do not believe that providers will accept "inflationary" price increases at this point.  It doesn't matter whether these are presented as price increases due to cost of goods.  We also will not accepted increased freight costs or additional "fees" from suppliers.  We have been at this for the last 16 months and we, as providers, cannot afford to receive pass-through expenses from suppliers.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203597"/>
                  </a:ext>
                </a:extLst>
              </a:tr>
              <a:tr h="368300">
                <a:tc>
                  <a:txBody>
                    <a:bodyPr/>
                    <a:lstStyle/>
                    <a:p>
                      <a:pPr algn="l" fontAlgn="b"/>
                      <a:r>
                        <a:rPr lang="en-US" sz="1100" b="0" i="0" u="none" strike="noStrike">
                          <a:solidFill>
                            <a:srgbClr val="000000"/>
                          </a:solidFill>
                          <a:effectLst/>
                          <a:latin typeface="Calibri" panose="020F0502020204030204" pitchFamily="34" charset="0"/>
                        </a:rPr>
                        <a:t>Already seeing the increases greater than 10% up to 40% in some spaces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9273740"/>
                  </a:ext>
                </a:extLst>
              </a:tr>
              <a:tr h="552450">
                <a:tc>
                  <a:txBody>
                    <a:bodyPr/>
                    <a:lstStyle/>
                    <a:p>
                      <a:pPr algn="l" fontAlgn="b"/>
                      <a:r>
                        <a:rPr lang="en-US" sz="1100" b="0" i="0" u="none" strike="noStrike" dirty="0">
                          <a:solidFill>
                            <a:srgbClr val="000000"/>
                          </a:solidFill>
                          <a:effectLst/>
                          <a:latin typeface="Calibri" panose="020F0502020204030204" pitchFamily="34" charset="0"/>
                        </a:rPr>
                        <a:t>Important to emphasize this is just inflation;  other factors impacting cost include volumes, utilization and new technology.  Also inflation will vary among product categories as well.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11031"/>
                  </a:ext>
                </a:extLst>
              </a:tr>
            </a:tbl>
          </a:graphicData>
        </a:graphic>
      </p:graphicFrame>
      <p:sp>
        <p:nvSpPr>
          <p:cNvPr id="4" name="TextBox 3">
            <a:extLst>
              <a:ext uri="{FF2B5EF4-FFF2-40B4-BE49-F238E27FC236}">
                <a16:creationId xmlns:a16="http://schemas.microsoft.com/office/drawing/2014/main" id="{19463687-D3D2-47E9-A528-507C910BC573}"/>
              </a:ext>
            </a:extLst>
          </p:cNvPr>
          <p:cNvSpPr txBox="1"/>
          <p:nvPr/>
        </p:nvSpPr>
        <p:spPr>
          <a:xfrm>
            <a:off x="1766485" y="3602786"/>
            <a:ext cx="3476593" cy="369332"/>
          </a:xfrm>
          <a:prstGeom prst="rect">
            <a:avLst/>
          </a:prstGeom>
          <a:noFill/>
        </p:spPr>
        <p:txBody>
          <a:bodyPr wrap="none" rtlCol="0">
            <a:spAutoFit/>
          </a:bodyPr>
          <a:lstStyle/>
          <a:p>
            <a:r>
              <a:rPr lang="en-US" b="1" dirty="0">
                <a:solidFill>
                  <a:srgbClr val="0070C0"/>
                </a:solidFill>
              </a:rPr>
              <a:t>And Providers offered their insight</a:t>
            </a:r>
          </a:p>
        </p:txBody>
      </p:sp>
    </p:spTree>
    <p:extLst>
      <p:ext uri="{BB962C8B-B14F-4D97-AF65-F5344CB8AC3E}">
        <p14:creationId xmlns:p14="http://schemas.microsoft.com/office/powerpoint/2010/main" val="742867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16F8CC5-4A3B-4253-B84D-81F2910868E5}"/>
              </a:ext>
            </a:extLst>
          </p:cNvPr>
          <p:cNvPicPr>
            <a:picLocks noChangeAspect="1"/>
          </p:cNvPicPr>
          <p:nvPr/>
        </p:nvPicPr>
        <p:blipFill>
          <a:blip r:embed="rId2"/>
          <a:stretch>
            <a:fillRect/>
          </a:stretch>
        </p:blipFill>
        <p:spPr>
          <a:xfrm>
            <a:off x="7785922" y="1100018"/>
            <a:ext cx="2274968" cy="2274968"/>
          </a:xfrm>
          <a:prstGeom prst="rect">
            <a:avLst/>
          </a:prstGeom>
        </p:spPr>
      </p:pic>
      <p:sp>
        <p:nvSpPr>
          <p:cNvPr id="14" name="TextBox 13">
            <a:extLst>
              <a:ext uri="{FF2B5EF4-FFF2-40B4-BE49-F238E27FC236}">
                <a16:creationId xmlns:a16="http://schemas.microsoft.com/office/drawing/2014/main" id="{C8949A6E-FB60-483F-AC5C-A1B32D85EABB}"/>
              </a:ext>
            </a:extLst>
          </p:cNvPr>
          <p:cNvSpPr txBox="1"/>
          <p:nvPr/>
        </p:nvSpPr>
        <p:spPr>
          <a:xfrm>
            <a:off x="3760595" y="6072440"/>
            <a:ext cx="5533927" cy="367441"/>
          </a:xfrm>
          <a:prstGeom prst="rect">
            <a:avLst/>
          </a:prstGeom>
          <a:solidFill>
            <a:schemeClr val="bg1"/>
          </a:solidFill>
        </p:spPr>
        <p:txBody>
          <a:bodyPr wrap="square" rtlCol="0">
            <a:spAutoFit/>
          </a:bodyPr>
          <a:lstStyle/>
          <a:p>
            <a:endParaRPr lang="en-US"/>
          </a:p>
        </p:txBody>
      </p:sp>
      <p:sp>
        <p:nvSpPr>
          <p:cNvPr id="11" name="TextBox 10">
            <a:extLst>
              <a:ext uri="{FF2B5EF4-FFF2-40B4-BE49-F238E27FC236}">
                <a16:creationId xmlns:a16="http://schemas.microsoft.com/office/drawing/2014/main" id="{D3AB631B-37C5-4B65-9D60-948E3017F7C1}"/>
              </a:ext>
            </a:extLst>
          </p:cNvPr>
          <p:cNvSpPr txBox="1"/>
          <p:nvPr/>
        </p:nvSpPr>
        <p:spPr>
          <a:xfrm>
            <a:off x="833768" y="1209339"/>
            <a:ext cx="4431341" cy="830997"/>
          </a:xfrm>
          <a:prstGeom prst="rect">
            <a:avLst/>
          </a:prstGeom>
          <a:noFill/>
        </p:spPr>
        <p:txBody>
          <a:bodyPr wrap="none" rtlCol="0">
            <a:spAutoFit/>
          </a:bodyPr>
          <a:lstStyle/>
          <a:p>
            <a:r>
              <a:rPr lang="en-US" sz="2400" b="1" dirty="0"/>
              <a:t>June 21, 2021, Quick Quiz Results</a:t>
            </a:r>
          </a:p>
          <a:p>
            <a:r>
              <a:rPr lang="en-US" sz="2400" b="1" i="1" dirty="0">
                <a:solidFill>
                  <a:srgbClr val="0070C0"/>
                </a:solidFill>
              </a:rPr>
              <a:t>Inflation/Deflation Potential</a:t>
            </a:r>
          </a:p>
        </p:txBody>
      </p:sp>
      <p:pic>
        <p:nvPicPr>
          <p:cNvPr id="7" name="Picture 6">
            <a:extLst>
              <a:ext uri="{FF2B5EF4-FFF2-40B4-BE49-F238E27FC236}">
                <a16:creationId xmlns:a16="http://schemas.microsoft.com/office/drawing/2014/main" id="{1AA5DFA3-14A8-4D9C-BE88-6BE2C31DCC2B}"/>
              </a:ext>
            </a:extLst>
          </p:cNvPr>
          <p:cNvPicPr>
            <a:picLocks noChangeAspect="1"/>
          </p:cNvPicPr>
          <p:nvPr/>
        </p:nvPicPr>
        <p:blipFill>
          <a:blip r:embed="rId3"/>
          <a:stretch>
            <a:fillRect/>
          </a:stretch>
        </p:blipFill>
        <p:spPr>
          <a:xfrm>
            <a:off x="614527" y="210852"/>
            <a:ext cx="2533650" cy="971550"/>
          </a:xfrm>
          <a:prstGeom prst="rect">
            <a:avLst/>
          </a:prstGeom>
        </p:spPr>
      </p:pic>
      <p:sp>
        <p:nvSpPr>
          <p:cNvPr id="8" name="TextBox 7">
            <a:extLst>
              <a:ext uri="{FF2B5EF4-FFF2-40B4-BE49-F238E27FC236}">
                <a16:creationId xmlns:a16="http://schemas.microsoft.com/office/drawing/2014/main" id="{0DFE77B8-F54F-4000-9671-6D3611932083}"/>
              </a:ext>
            </a:extLst>
          </p:cNvPr>
          <p:cNvSpPr txBox="1"/>
          <p:nvPr/>
        </p:nvSpPr>
        <p:spPr>
          <a:xfrm>
            <a:off x="5789243" y="3725159"/>
            <a:ext cx="1612832" cy="1200329"/>
          </a:xfrm>
          <a:prstGeom prst="rect">
            <a:avLst/>
          </a:prstGeom>
          <a:noFill/>
        </p:spPr>
        <p:txBody>
          <a:bodyPr wrap="square" rtlCol="0">
            <a:spAutoFit/>
          </a:bodyPr>
          <a:lstStyle/>
          <a:p>
            <a:pPr algn="ctr"/>
            <a:r>
              <a:rPr lang="en-US" dirty="0">
                <a:solidFill>
                  <a:schemeClr val="bg1"/>
                </a:solidFill>
              </a:rPr>
              <a:t>SMI Industry Partner Members</a:t>
            </a:r>
          </a:p>
          <a:p>
            <a:pPr algn="ctr"/>
            <a:r>
              <a:rPr lang="en-US" dirty="0">
                <a:solidFill>
                  <a:schemeClr val="bg1"/>
                </a:solidFill>
              </a:rPr>
              <a:t>(29)</a:t>
            </a:r>
          </a:p>
        </p:txBody>
      </p:sp>
      <p:graphicFrame>
        <p:nvGraphicFramePr>
          <p:cNvPr id="12" name="Chart 11">
            <a:extLst>
              <a:ext uri="{FF2B5EF4-FFF2-40B4-BE49-F238E27FC236}">
                <a16:creationId xmlns:a16="http://schemas.microsoft.com/office/drawing/2014/main" id="{C0251D69-50CB-4E71-B807-763D00A74FE1}"/>
              </a:ext>
            </a:extLst>
          </p:cNvPr>
          <p:cNvGraphicFramePr>
            <a:graphicFrameLocks/>
          </p:cNvGraphicFramePr>
          <p:nvPr>
            <p:extLst>
              <p:ext uri="{D42A27DB-BD31-4B8C-83A1-F6EECF244321}">
                <p14:modId xmlns:p14="http://schemas.microsoft.com/office/powerpoint/2010/main" val="4030973591"/>
              </p:ext>
            </p:extLst>
          </p:nvPr>
        </p:nvGraphicFramePr>
        <p:xfrm>
          <a:off x="2824708" y="2163662"/>
          <a:ext cx="7533137" cy="4092498"/>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21156BF7-6322-4D9F-9B6C-F65AB75C8CB3}"/>
              </a:ext>
            </a:extLst>
          </p:cNvPr>
          <p:cNvSpPr txBox="1"/>
          <p:nvPr/>
        </p:nvSpPr>
        <p:spPr>
          <a:xfrm>
            <a:off x="6459852" y="4152927"/>
            <a:ext cx="1834156" cy="1323439"/>
          </a:xfrm>
          <a:prstGeom prst="rect">
            <a:avLst/>
          </a:prstGeom>
          <a:noFill/>
        </p:spPr>
        <p:txBody>
          <a:bodyPr wrap="none" rtlCol="0">
            <a:spAutoFit/>
          </a:bodyPr>
          <a:lstStyle/>
          <a:p>
            <a:pPr algn="ctr"/>
            <a:r>
              <a:rPr lang="en-US" sz="2000" b="1" dirty="0">
                <a:solidFill>
                  <a:schemeClr val="bg1"/>
                </a:solidFill>
              </a:rPr>
              <a:t>The Winner is…</a:t>
            </a:r>
          </a:p>
          <a:p>
            <a:pPr algn="ctr"/>
            <a:r>
              <a:rPr lang="en-US" sz="2000" b="1" dirty="0">
                <a:solidFill>
                  <a:schemeClr val="bg1"/>
                </a:solidFill>
              </a:rPr>
              <a:t>Ice Cream</a:t>
            </a:r>
          </a:p>
          <a:p>
            <a:pPr algn="ctr"/>
            <a:r>
              <a:rPr lang="en-US" sz="2000" b="1" dirty="0">
                <a:solidFill>
                  <a:schemeClr val="bg1"/>
                </a:solidFill>
              </a:rPr>
              <a:t>44%</a:t>
            </a:r>
          </a:p>
          <a:p>
            <a:pPr algn="ctr"/>
            <a:endParaRPr lang="en-US" sz="2000" b="1" dirty="0">
              <a:solidFill>
                <a:schemeClr val="bg1"/>
              </a:solidFill>
            </a:endParaRPr>
          </a:p>
        </p:txBody>
      </p:sp>
      <p:sp>
        <p:nvSpPr>
          <p:cNvPr id="9" name="TextBox 8">
            <a:extLst>
              <a:ext uri="{FF2B5EF4-FFF2-40B4-BE49-F238E27FC236}">
                <a16:creationId xmlns:a16="http://schemas.microsoft.com/office/drawing/2014/main" id="{337BB9D0-674D-4EF5-9E20-0E95B06CDAA4}"/>
              </a:ext>
            </a:extLst>
          </p:cNvPr>
          <p:cNvSpPr txBox="1"/>
          <p:nvPr/>
        </p:nvSpPr>
        <p:spPr>
          <a:xfrm>
            <a:off x="575050" y="2601673"/>
            <a:ext cx="4056129" cy="3046988"/>
          </a:xfrm>
          <a:prstGeom prst="rect">
            <a:avLst/>
          </a:prstGeom>
          <a:noFill/>
        </p:spPr>
        <p:txBody>
          <a:bodyPr wrap="square" rtlCol="0">
            <a:spAutoFit/>
          </a:bodyPr>
          <a:lstStyle/>
          <a:p>
            <a:pPr algn="r"/>
            <a:r>
              <a:rPr lang="en-US" sz="3200" b="1" dirty="0">
                <a:solidFill>
                  <a:srgbClr val="CC00CC"/>
                </a:solidFill>
                <a:latin typeface="Harrington" panose="04040505050A02020702" pitchFamily="82" charset="0"/>
              </a:rPr>
              <a:t>For Fun, </a:t>
            </a:r>
          </a:p>
          <a:p>
            <a:pPr algn="r"/>
            <a:r>
              <a:rPr lang="en-US" sz="3200" b="1" dirty="0">
                <a:solidFill>
                  <a:srgbClr val="CC00CC"/>
                </a:solidFill>
                <a:latin typeface="Harrington" panose="04040505050A02020702" pitchFamily="82" charset="0"/>
              </a:rPr>
              <a:t>would you </a:t>
            </a:r>
          </a:p>
          <a:p>
            <a:pPr algn="r"/>
            <a:r>
              <a:rPr lang="en-US" sz="3200" b="1" dirty="0">
                <a:solidFill>
                  <a:srgbClr val="CC00CC"/>
                </a:solidFill>
                <a:latin typeface="Harrington" panose="04040505050A02020702" pitchFamily="82" charset="0"/>
              </a:rPr>
              <a:t>rather eat…</a:t>
            </a:r>
          </a:p>
          <a:p>
            <a:pPr algn="r"/>
            <a:r>
              <a:rPr lang="en-US" sz="3200" b="1" dirty="0">
                <a:solidFill>
                  <a:srgbClr val="CC00CC"/>
                </a:solidFill>
                <a:latin typeface="Harrington" panose="04040505050A02020702" pitchFamily="82" charset="0"/>
              </a:rPr>
              <a:t>Cake?</a:t>
            </a:r>
          </a:p>
          <a:p>
            <a:pPr algn="r"/>
            <a:r>
              <a:rPr lang="en-US" sz="3200" b="1" dirty="0">
                <a:solidFill>
                  <a:srgbClr val="CC00CC"/>
                </a:solidFill>
                <a:latin typeface="Harrington" panose="04040505050A02020702" pitchFamily="82" charset="0"/>
              </a:rPr>
              <a:t>Ice Cream?</a:t>
            </a:r>
          </a:p>
          <a:p>
            <a:pPr algn="r"/>
            <a:r>
              <a:rPr lang="en-US" sz="3200" b="1" dirty="0">
                <a:solidFill>
                  <a:srgbClr val="CC00CC"/>
                </a:solidFill>
                <a:latin typeface="Harrington" panose="04040505050A02020702" pitchFamily="82" charset="0"/>
              </a:rPr>
              <a:t>Pie?</a:t>
            </a:r>
          </a:p>
        </p:txBody>
      </p:sp>
      <p:pic>
        <p:nvPicPr>
          <p:cNvPr id="16" name="Picture 15">
            <a:extLst>
              <a:ext uri="{FF2B5EF4-FFF2-40B4-BE49-F238E27FC236}">
                <a16:creationId xmlns:a16="http://schemas.microsoft.com/office/drawing/2014/main" id="{72F5BDC8-35B6-478F-8416-3CD0030B4FC8}"/>
              </a:ext>
            </a:extLst>
          </p:cNvPr>
          <p:cNvPicPr>
            <a:picLocks noChangeAspect="1"/>
          </p:cNvPicPr>
          <p:nvPr/>
        </p:nvPicPr>
        <p:blipFill>
          <a:blip r:embed="rId5"/>
          <a:stretch>
            <a:fillRect/>
          </a:stretch>
        </p:blipFill>
        <p:spPr>
          <a:xfrm rot="2605250">
            <a:off x="8928153" y="2591746"/>
            <a:ext cx="1057043" cy="2195396"/>
          </a:xfrm>
          <a:prstGeom prst="rect">
            <a:avLst/>
          </a:prstGeom>
        </p:spPr>
      </p:pic>
      <p:pic>
        <p:nvPicPr>
          <p:cNvPr id="18" name="Picture 17">
            <a:extLst>
              <a:ext uri="{FF2B5EF4-FFF2-40B4-BE49-F238E27FC236}">
                <a16:creationId xmlns:a16="http://schemas.microsoft.com/office/drawing/2014/main" id="{F42E1DDD-2D23-44AB-AB87-F58735A37121}"/>
              </a:ext>
            </a:extLst>
          </p:cNvPr>
          <p:cNvPicPr>
            <a:picLocks noChangeAspect="1"/>
          </p:cNvPicPr>
          <p:nvPr/>
        </p:nvPicPr>
        <p:blipFill>
          <a:blip r:embed="rId6"/>
          <a:stretch>
            <a:fillRect/>
          </a:stretch>
        </p:blipFill>
        <p:spPr>
          <a:xfrm>
            <a:off x="8273285" y="4707555"/>
            <a:ext cx="1519175" cy="1015341"/>
          </a:xfrm>
          <a:prstGeom prst="rect">
            <a:avLst/>
          </a:prstGeom>
        </p:spPr>
      </p:pic>
    </p:spTree>
    <p:extLst>
      <p:ext uri="{BB962C8B-B14F-4D97-AF65-F5344CB8AC3E}">
        <p14:creationId xmlns:p14="http://schemas.microsoft.com/office/powerpoint/2010/main" val="1728700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11C2198BB5344DBA8C7F457262835E" ma:contentTypeVersion="12" ma:contentTypeDescription="Create a new document." ma:contentTypeScope="" ma:versionID="c028fb04c00fa4d362978ff9104b5fcb">
  <xsd:schema xmlns:xsd="http://www.w3.org/2001/XMLSchema" xmlns:xs="http://www.w3.org/2001/XMLSchema" xmlns:p="http://schemas.microsoft.com/office/2006/metadata/properties" xmlns:ns2="236fc9f4-5271-4ea2-bd69-d2eb09e55d44" xmlns:ns3="d819fafb-25c0-45b3-85fb-b324586a0e88" targetNamespace="http://schemas.microsoft.com/office/2006/metadata/properties" ma:root="true" ma:fieldsID="1aafcb4dda12fa74d69a654a8b50c203" ns2:_="" ns3:_="">
    <xsd:import namespace="236fc9f4-5271-4ea2-bd69-d2eb09e55d44"/>
    <xsd:import namespace="d819fafb-25c0-45b3-85fb-b324586a0e8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6fc9f4-5271-4ea2-bd69-d2eb09e55d4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19fafb-25c0-45b3-85fb-b324586a0e8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D61539-D975-45E7-A603-C65157DEA34E}">
  <ds:schemaRefs>
    <ds:schemaRef ds:uri="http://schemas.microsoft.com/office/2006/documentManagement/types"/>
    <ds:schemaRef ds:uri="http://purl.org/dc/terms/"/>
    <ds:schemaRef ds:uri="http://schemas.openxmlformats.org/package/2006/metadata/core-properties"/>
    <ds:schemaRef ds:uri="http://purl.org/dc/dcmitype/"/>
    <ds:schemaRef ds:uri="08680576-72b6-42d9-b8f9-2b9680446da2"/>
    <ds:schemaRef ds:uri="50b824fb-2413-48d1-8aa2-a81d9983d94f"/>
    <ds:schemaRef ds:uri="http://www.w3.org/XML/1998/namespac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CE168E9-CE33-40AF-AA4F-62805C0D0ACB}">
  <ds:schemaRefs>
    <ds:schemaRef ds:uri="http://schemas.microsoft.com/sharepoint/v3/contenttype/forms"/>
  </ds:schemaRefs>
</ds:datastoreItem>
</file>

<file path=customXml/itemProps3.xml><?xml version="1.0" encoding="utf-8"?>
<ds:datastoreItem xmlns:ds="http://schemas.openxmlformats.org/officeDocument/2006/customXml" ds:itemID="{88D298E0-0CC7-4004-BA20-6346E0B871FF}"/>
</file>

<file path=docProps/app.xml><?xml version="1.0" encoding="utf-8"?>
<Properties xmlns="http://schemas.openxmlformats.org/officeDocument/2006/extended-properties" xmlns:vt="http://schemas.openxmlformats.org/officeDocument/2006/docPropsVTypes">
  <TotalTime>803</TotalTime>
  <Words>943</Words>
  <Application>Microsoft Office PowerPoint</Application>
  <PresentationFormat>Widescreen</PresentationFormat>
  <Paragraphs>100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Harrington</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Anderson</dc:creator>
  <cp:lastModifiedBy>Nancy Anderson</cp:lastModifiedBy>
  <cp:revision>8</cp:revision>
  <dcterms:created xsi:type="dcterms:W3CDTF">2020-07-14T20:54:31Z</dcterms:created>
  <dcterms:modified xsi:type="dcterms:W3CDTF">2021-06-28T11:49:24Z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0x0101005911C2198BB5344DBA8C7F457262835E</vt:lpwstr>
  </property>
</Properties>
</file>